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2"/>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1-data/spacex-data-wrangling-v2.ipynb" TargetMode="External"/><Relationship Id="rId4" Type="http://schemas.openxmlformats.org/officeDocument/2006/relationships/image" Target="../media/image6.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2-exploratory-data-analysis/spacex-eda-dataviz-v2.ipyn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2-exploratory-data-analysis/spacex-eda-sqlite.ipynb"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3-visual/spacex-launch-site-location-v2.ipynb"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3-visual/spacex_dash_app.py"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4-machine-learning/spacex-machine-learning-prediction-v1.ipynb" TargetMode="External"/><Relationship Id="rId4" Type="http://schemas.openxmlformats.org/officeDocument/2006/relationships/image" Target="../media/image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k33rs/data-science-capstone/blob/main/1-data/spacex-data-collection-api-v2.ipynb" TargetMode="External"/><Relationship Id="rId4"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k33rs/data-science-capstone/blob/main/1-data/spacex-webscraping.ipynb" TargetMode="External"/><Relationship Id="rId5"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5" y="4568733"/>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Michele Chersich</a:t>
            </a:r>
          </a:p>
          <a:p>
            <a:pPr>
              <a:defRPr>
                <a:solidFill>
                  <a:srgbClr val="E7E6E6"/>
                </a:solidFill>
                <a:latin typeface="Abadi"/>
                <a:ea typeface="Abadi"/>
                <a:cs typeface="Abadi"/>
                <a:sym typeface="Abadi"/>
              </a:defRPr>
            </a:pPr>
            <a:r>
              <a:t>07.07.2025</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 name="Content Placeholder 4"/>
          <p:cNvSpPr txBox="1"/>
          <p:nvPr>
            <p:ph type="body" idx="4294967295"/>
          </p:nvPr>
        </p:nvSpPr>
        <p:spPr>
          <a:xfrm>
            <a:off x="770010" y="1825625"/>
            <a:ext cx="8975654" cy="4351338"/>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Replace missing PayloadMass entries with column’s mean; convert landing Outcome from string (“True …” for success, else failure) to binary (1 for success, 0 for failure)</a:t>
            </a:r>
          </a:p>
          <a:p>
            <a:pPr>
              <a:defRPr sz="2200">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https://github.com/k33rs/data-science-capstone/blob/main/1-data/spacex-data-wrangling-v2.ipynb</a:t>
            </a:r>
          </a:p>
        </p:txBody>
      </p:sp>
      <p:sp>
        <p:nvSpPr>
          <p:cNvPr id="16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6" name="data-wrangling.jpg" descr="data-wrangling.jpg"/>
          <p:cNvPicPr>
            <a:picLocks noChangeAspect="1"/>
          </p:cNvPicPr>
          <p:nvPr/>
        </p:nvPicPr>
        <p:blipFill>
          <a:blip r:embed="rId4">
            <a:extLst/>
          </a:blip>
          <a:stretch>
            <a:fillRect/>
          </a:stretch>
        </p:blipFill>
        <p:spPr>
          <a:xfrm>
            <a:off x="2527300" y="3924194"/>
            <a:ext cx="7137400" cy="787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8" name="Slide Number Placeholder 3"/>
          <p:cNvSpPr txBox="1"/>
          <p:nvPr>
            <p:ph type="sldNum" sz="quarter" idx="4294967295"/>
          </p:nvPr>
        </p:nvSpPr>
        <p:spPr>
          <a:xfrm>
            <a:off x="11142793" y="6060022"/>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Several scatter plots show relationship between variables (e.g. FlightNumber vs PayloadMass, FlightNumber vs LaunchSite, PayloadMass vs LaunchSite, etc.), highlighting launch success or failure for each data point; a bar plot is used to display the success rate for each Orbit type; a line chart displays the yearly success rate from 2010 to 2020</a:t>
            </a:r>
          </a:p>
          <a:p>
            <a:pPr>
              <a:lnSpc>
                <a:spcPct val="100000"/>
              </a:lnSpc>
              <a:spcBef>
                <a:spcPts val="1400"/>
              </a:spcBef>
              <a:defRPr sz="2200">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https://github.com/k33rs/data-science-capstone/blob/main/2-exploratory-data-analysis/spacex-eda-dataviz-v2.ipynb</a:t>
            </a:r>
          </a:p>
        </p:txBody>
      </p:sp>
      <p:sp>
        <p:nvSpPr>
          <p:cNvPr id="17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Content Placeholder 4"/>
          <p:cNvSpPr txBox="1"/>
          <p:nvPr>
            <p:ph type="body" idx="4294967295"/>
          </p:nvPr>
        </p:nvSpPr>
        <p:spPr>
          <a:xfrm>
            <a:off x="770010" y="1806575"/>
            <a:ext cx="9745589" cy="4351338"/>
          </a:xfrm>
          <a:prstGeom prst="rect">
            <a:avLst/>
          </a:prstGeom>
        </p:spPr>
        <p:txBody>
          <a:bodyPr>
            <a:normAutofit fontScale="100000" lnSpcReduction="0"/>
          </a:bodyPr>
          <a:lstStyle/>
          <a:p>
            <a:pPr marL="157734" indent="-157734" defTabSz="630936">
              <a:lnSpc>
                <a:spcPct val="100000"/>
              </a:lnSpc>
              <a:spcBef>
                <a:spcPts val="900"/>
              </a:spcBef>
              <a:defRPr sz="1518">
                <a:solidFill>
                  <a:srgbClr val="292929"/>
                </a:solidFill>
                <a:latin typeface="Abadi"/>
                <a:ea typeface="Abadi"/>
                <a:cs typeface="Abadi"/>
                <a:sym typeface="Abadi"/>
              </a:defRPr>
            </a:pPr>
            <a:r>
              <a:t>The following SQL queries are performed:</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Display the names of unique launch sites in the space mission</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Display 5 records where launch sites begin with the string ‘CCA'</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Display the total payload mass carried by boosters launched by NASA (CRS)</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Display the average payload mass carried by booster version F9 v1.1</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List the date when the first successful landing outcome in ground pad was achieved</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List the name of the boosters which have success in drone ship and have payload mass greater than 4000 but less than 6000</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List the total number of success and failure mission outcomes</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List all the booster versions that have carried the maximum payload mass</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List the records which will display month names, failure landing outcomes in drone ship, booster versions, and launch site for the months in year 2015</a:t>
            </a:r>
          </a:p>
          <a:p>
            <a:pPr lvl="1" marL="473201" indent="-157734" defTabSz="630936">
              <a:lnSpc>
                <a:spcPct val="100000"/>
              </a:lnSpc>
              <a:spcBef>
                <a:spcPts val="900"/>
              </a:spcBef>
              <a:buClr>
                <a:srgbClr val="919191"/>
              </a:buClr>
              <a:buAutoNum type="arabicPeriod" startAt="1"/>
              <a:defRPr sz="1311">
                <a:solidFill>
                  <a:srgbClr val="7B7B7B"/>
                </a:solidFill>
                <a:latin typeface="Abadi"/>
                <a:ea typeface="Abadi"/>
                <a:cs typeface="Abadi"/>
                <a:sym typeface="Abadi"/>
              </a:defRPr>
            </a:pPr>
            <a:r>
              <a:t>Rank the count of landing outcomes between the date 2010-06-04 and 2017-03-20, in descending order</a:t>
            </a:r>
            <a:endParaRPr sz="1518">
              <a:solidFill>
                <a:srgbClr val="292929"/>
              </a:solidFill>
            </a:endParaRPr>
          </a:p>
          <a:p>
            <a:pPr marL="157734" indent="-157734" defTabSz="630936">
              <a:lnSpc>
                <a:spcPct val="100000"/>
              </a:lnSpc>
              <a:spcBef>
                <a:spcPts val="900"/>
              </a:spcBef>
              <a:defRPr sz="1518">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https://github.com/k33rs/data-science-capstone/blob/main/2-exploratory-data-analysis/spacex-eda-sqlite.ipynb</a:t>
            </a:r>
          </a:p>
        </p:txBody>
      </p:sp>
      <p:sp>
        <p:nvSpPr>
          <p:cNvPr id="17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Content Placeholder 4"/>
          <p:cNvSpPr txBox="1"/>
          <p:nvPr>
            <p:ph type="body" idx="4294967295"/>
          </p:nvPr>
        </p:nvSpPr>
        <p:spPr>
          <a:xfrm>
            <a:off x="838200" y="1875053"/>
            <a:ext cx="1051560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mark launch sites on the map with circles, markers, marker clusters, and poly lines</a:t>
            </a:r>
          </a:p>
          <a:p>
            <a:pPr>
              <a:lnSpc>
                <a:spcPct val="100000"/>
              </a:lnSpc>
              <a:spcBef>
                <a:spcPts val="1400"/>
              </a:spcBef>
              <a:defRPr sz="2200">
                <a:solidFill>
                  <a:srgbClr val="292929"/>
                </a:solidFill>
                <a:latin typeface="Abadi"/>
                <a:ea typeface="Abadi"/>
                <a:cs typeface="Abadi"/>
                <a:sym typeface="Abadi"/>
              </a:defRPr>
            </a:pPr>
            <a:r>
              <a:t>Circles highlight launch site locations, markers label locations with launch site names; marker clusters are used to display each launch site’s missions with green and red icons (green for success, red for failure); poly lines are drawn to highlight the distance between launch sites and nearest points of interest (e.g. coastline, city, railway, highway, etc.)</a:t>
            </a:r>
          </a:p>
          <a:p>
            <a:pPr>
              <a:lnSpc>
                <a:spcPct val="100000"/>
              </a:lnSpc>
              <a:spcBef>
                <a:spcPts val="1400"/>
              </a:spcBef>
              <a:defRPr sz="2200">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https://github.com/k33rs/data-science-capstone/blob/main/3-visual/spacex-launch-site-location-v2.ipynb</a:t>
            </a:r>
          </a:p>
        </p:txBody>
      </p:sp>
      <p:sp>
        <p:nvSpPr>
          <p:cNvPr id="17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marL="224027" indent="-224027" defTabSz="896111">
              <a:lnSpc>
                <a:spcPct val="100000"/>
              </a:lnSpc>
              <a:spcBef>
                <a:spcPts val="1300"/>
              </a:spcBef>
              <a:defRPr sz="2156">
                <a:solidFill>
                  <a:srgbClr val="292929"/>
                </a:solidFill>
                <a:latin typeface="Abadi"/>
                <a:ea typeface="Abadi"/>
                <a:cs typeface="Abadi"/>
                <a:sym typeface="Abadi"/>
              </a:defRPr>
            </a:pPr>
            <a:r>
              <a:t>The upper part of the dashboard features a dropdown menu and a pie chart: the options are either all launch sites or individual launch sites: the former displays each site's success rate out of all successful launches, the latter shows each launch site's success vs failure rate (1 for success, 0 for failure)</a:t>
            </a:r>
          </a:p>
          <a:p>
            <a:pPr marL="224027" indent="-224027" defTabSz="896111">
              <a:lnSpc>
                <a:spcPct val="100000"/>
              </a:lnSpc>
              <a:spcBef>
                <a:spcPts val="1300"/>
              </a:spcBef>
              <a:defRPr sz="2156">
                <a:solidFill>
                  <a:srgbClr val="292929"/>
                </a:solidFill>
                <a:latin typeface="Abadi"/>
                <a:ea typeface="Abadi"/>
                <a:cs typeface="Abadi"/>
                <a:sym typeface="Abadi"/>
              </a:defRPr>
            </a:pPr>
            <a:r>
              <a:t>The bottom part features a slider and a scatter plot, which plots payload mass vs launch outcome for the current dropdown selection, with booster version as hue; the slider allows to select the range of the payload mass (i.e. x axis)</a:t>
            </a:r>
          </a:p>
          <a:p>
            <a:pPr marL="224027" indent="-224027" defTabSz="896111">
              <a:lnSpc>
                <a:spcPct val="100000"/>
              </a:lnSpc>
              <a:spcBef>
                <a:spcPts val="1300"/>
              </a:spcBef>
              <a:defRPr sz="2156">
                <a:solidFill>
                  <a:srgbClr val="292929"/>
                </a:solidFill>
                <a:latin typeface="Abadi"/>
                <a:ea typeface="Abadi"/>
                <a:cs typeface="Abadi"/>
                <a:sym typeface="Abadi"/>
              </a:defRPr>
            </a:pPr>
            <a:r>
              <a:t>The pie chart allows to rank successful launch sites, while the scatter plot investigates a correlation between payload mass and launch outcome</a:t>
            </a:r>
          </a:p>
          <a:p>
            <a:pPr marL="224027" indent="-224027" defTabSz="896111">
              <a:lnSpc>
                <a:spcPct val="100000"/>
              </a:lnSpc>
              <a:spcBef>
                <a:spcPts val="1300"/>
              </a:spcBef>
              <a:defRPr sz="2156">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https://github.com/k33rs/data-science-capstone/blob/main/3-visual/spacex_dash_app.py</a:t>
            </a:r>
          </a:p>
        </p:txBody>
      </p:sp>
      <p:sp>
        <p:nvSpPr>
          <p:cNvPr id="18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Content Placeholder 4"/>
          <p:cNvSpPr txBox="1"/>
          <p:nvPr>
            <p:ph type="body" sz="half" idx="4294967295"/>
          </p:nvPr>
        </p:nvSpPr>
        <p:spPr>
          <a:xfrm>
            <a:off x="752353" y="1446004"/>
            <a:ext cx="9745590" cy="2502761"/>
          </a:xfrm>
          <a:prstGeom prst="rect">
            <a:avLst/>
          </a:prstGeom>
        </p:spPr>
        <p:txBody>
          <a:bodyPr>
            <a:normAutofit fontScale="100000" lnSpcReduction="0"/>
          </a:bodyPr>
          <a:lstStyle/>
          <a:p>
            <a:pPr marL="180594" indent="-180594" defTabSz="722376">
              <a:lnSpc>
                <a:spcPct val="100000"/>
              </a:lnSpc>
              <a:spcBef>
                <a:spcPts val="1100"/>
              </a:spcBef>
              <a:defRPr sz="1738">
                <a:solidFill>
                  <a:srgbClr val="292929"/>
                </a:solidFill>
                <a:latin typeface="Abadi"/>
                <a:ea typeface="Abadi"/>
                <a:cs typeface="Abadi"/>
                <a:sym typeface="Abadi"/>
              </a:defRPr>
            </a:pPr>
            <a:r>
              <a:t>Tested four classification models: Logistic Regression, Support Vector Machine, Decision Tree, and K-Nearest Neighbors; found the best hyper-parameters for each model via grid search, i.e. trained each model multiple times and retained the instance with the best parameters; evaluated each model’s performance based on prediction accuracy on test data</a:t>
            </a:r>
          </a:p>
          <a:p>
            <a:pPr marL="180594" indent="-180594" defTabSz="722376">
              <a:lnSpc>
                <a:spcPct val="100000"/>
              </a:lnSpc>
              <a:spcBef>
                <a:spcPts val="1100"/>
              </a:spcBef>
              <a:defRPr sz="1738">
                <a:solidFill>
                  <a:srgbClr val="292929"/>
                </a:solidFill>
                <a:latin typeface="Abadi"/>
                <a:ea typeface="Abadi"/>
                <a:cs typeface="Abadi"/>
                <a:sym typeface="Abadi"/>
              </a:defRPr>
            </a:pPr>
            <a:r>
              <a:t>N.B. In addition to what previously done in the data wrangling phase, we standardise the input, and split it into training and test sets</a:t>
            </a:r>
          </a:p>
          <a:p>
            <a:pPr marL="180594" indent="-180594" defTabSz="722376">
              <a:lnSpc>
                <a:spcPct val="100000"/>
              </a:lnSpc>
              <a:spcBef>
                <a:spcPts val="1100"/>
              </a:spcBef>
              <a:defRPr sz="1738">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https://github.com/k33rs/data-science-capstone/blob/main/4-machine-learning/spacex-machine-learning-prediction-v1.ipynb</a:t>
            </a:r>
          </a:p>
        </p:txBody>
      </p:sp>
      <p:sp>
        <p:nvSpPr>
          <p:cNvPr id="18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pic>
        <p:nvPicPr>
          <p:cNvPr id="187" name="predictive-analysis.jpg" descr="predictive-analysis.jpg"/>
          <p:cNvPicPr>
            <a:picLocks noChangeAspect="1"/>
          </p:cNvPicPr>
          <p:nvPr/>
        </p:nvPicPr>
        <p:blipFill>
          <a:blip r:embed="rId4">
            <a:extLst/>
          </a:blip>
          <a:stretch>
            <a:fillRect/>
          </a:stretch>
        </p:blipFill>
        <p:spPr>
          <a:xfrm>
            <a:off x="3623343" y="3986059"/>
            <a:ext cx="4945314" cy="24462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Content Placeholder 2"/>
          <p:cNvSpPr txBox="1"/>
          <p:nvPr/>
        </p:nvSpPr>
        <p:spPr>
          <a:xfrm>
            <a:off x="886844" y="1807336"/>
            <a:ext cx="6977286" cy="366548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78941" indent="-226313" defTabSz="905255">
              <a:spcBef>
                <a:spcPts val="1300"/>
              </a:spcBef>
              <a:buClr>
                <a:srgbClr val="000000"/>
              </a:buClr>
              <a:buSzPct val="100000"/>
              <a:buFont typeface="Arial"/>
              <a:buChar char="•"/>
              <a:defRPr sz="2178">
                <a:latin typeface="Abadi"/>
                <a:ea typeface="Abadi"/>
                <a:cs typeface="Abadi"/>
                <a:sym typeface="Abadi"/>
              </a:defRPr>
            </a:pPr>
            <a:r>
              <a:t>Success rate grows with the number of flights</a:t>
            </a:r>
          </a:p>
          <a:p>
            <a:pPr lvl="1" marL="678941" indent="-226313" defTabSz="905255">
              <a:spcBef>
                <a:spcPts val="1300"/>
              </a:spcBef>
              <a:buClr>
                <a:srgbClr val="000000"/>
              </a:buClr>
              <a:buSzPct val="100000"/>
              <a:buFont typeface="Arial"/>
              <a:buChar char="•"/>
              <a:defRPr sz="2178">
                <a:latin typeface="Abadi"/>
                <a:ea typeface="Abadi"/>
                <a:cs typeface="Abadi"/>
                <a:sym typeface="Abadi"/>
              </a:defRPr>
            </a:pPr>
            <a:r>
              <a:t>Payload mass needs to be within some limit to control risks</a:t>
            </a:r>
          </a:p>
          <a:p>
            <a:pPr lvl="1" marL="678941" indent="-226313" defTabSz="905255">
              <a:spcBef>
                <a:spcPts val="1300"/>
              </a:spcBef>
              <a:buClr>
                <a:srgbClr val="000000"/>
              </a:buClr>
              <a:buSzPct val="100000"/>
              <a:buFont typeface="Arial"/>
              <a:buChar char="•"/>
              <a:defRPr sz="2178">
                <a:latin typeface="Abadi"/>
                <a:ea typeface="Abadi"/>
                <a:cs typeface="Abadi"/>
                <a:sym typeface="Abadi"/>
              </a:defRPr>
            </a:pPr>
            <a:r>
              <a:t>ES-L1, GEO, HEO, and SSO orbit types have best success rate</a:t>
            </a:r>
          </a:p>
          <a:p>
            <a:pPr lvl="1" marL="678941" indent="-226313" defTabSz="905255">
              <a:spcBef>
                <a:spcPts val="1300"/>
              </a:spcBef>
              <a:buClr>
                <a:srgbClr val="000000"/>
              </a:buClr>
              <a:buSzPct val="100000"/>
              <a:buFont typeface="Arial"/>
              <a:buChar char="•"/>
              <a:defRPr sz="2178">
                <a:latin typeface="Abadi"/>
                <a:ea typeface="Abadi"/>
                <a:cs typeface="Abadi"/>
                <a:sym typeface="Abadi"/>
              </a:defRPr>
            </a:pPr>
            <a:r>
              <a:t>No correlation between flight number and orbit type with respect to success rate</a:t>
            </a:r>
          </a:p>
          <a:p>
            <a:pPr lvl="1" marL="678941" indent="-226313" defTabSz="905255">
              <a:spcBef>
                <a:spcPts val="1300"/>
              </a:spcBef>
              <a:buClr>
                <a:srgbClr val="000000"/>
              </a:buClr>
              <a:buSzPct val="100000"/>
              <a:buFont typeface="Arial"/>
              <a:buChar char="•"/>
              <a:defRPr sz="2178">
                <a:latin typeface="Abadi"/>
                <a:ea typeface="Abadi"/>
                <a:cs typeface="Abadi"/>
                <a:sym typeface="Abadi"/>
              </a:defRPr>
            </a:pPr>
            <a:r>
              <a:t>The yearly success rate surged from 2013 to 2017</a:t>
            </a:r>
          </a:p>
        </p:txBody>
      </p:sp>
      <p:sp>
        <p:nvSpPr>
          <p:cNvPr id="19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 Exploratory data analysis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 Interactive analytics demo</a:t>
            </a:r>
          </a:p>
        </p:txBody>
      </p:sp>
      <p:pic>
        <p:nvPicPr>
          <p:cNvPr id="195" name="map1.png" descr="map1.png"/>
          <p:cNvPicPr>
            <a:picLocks noChangeAspect="1"/>
          </p:cNvPicPr>
          <p:nvPr/>
        </p:nvPicPr>
        <p:blipFill>
          <a:blip r:embed="rId3">
            <a:extLst/>
          </a:blip>
          <a:stretch>
            <a:fillRect/>
          </a:stretch>
        </p:blipFill>
        <p:spPr>
          <a:xfrm>
            <a:off x="1973242" y="1393265"/>
            <a:ext cx="3968873" cy="2380032"/>
          </a:xfrm>
          <a:prstGeom prst="rect">
            <a:avLst/>
          </a:prstGeom>
          <a:ln w="12700">
            <a:miter lim="400000"/>
          </a:ln>
        </p:spPr>
      </p:pic>
      <p:pic>
        <p:nvPicPr>
          <p:cNvPr id="196" name="map2.png" descr="map2.png"/>
          <p:cNvPicPr>
            <a:picLocks noChangeAspect="1"/>
          </p:cNvPicPr>
          <p:nvPr/>
        </p:nvPicPr>
        <p:blipFill>
          <a:blip r:embed="rId4">
            <a:extLst/>
          </a:blip>
          <a:stretch>
            <a:fillRect/>
          </a:stretch>
        </p:blipFill>
        <p:spPr>
          <a:xfrm>
            <a:off x="6264489" y="1390688"/>
            <a:ext cx="3968873" cy="2385186"/>
          </a:xfrm>
          <a:prstGeom prst="rect">
            <a:avLst/>
          </a:prstGeom>
          <a:ln w="12700">
            <a:miter lim="400000"/>
          </a:ln>
        </p:spPr>
      </p:pic>
      <p:pic>
        <p:nvPicPr>
          <p:cNvPr id="197" name="map3.png" descr="map3.png"/>
          <p:cNvPicPr>
            <a:picLocks noChangeAspect="1"/>
          </p:cNvPicPr>
          <p:nvPr/>
        </p:nvPicPr>
        <p:blipFill>
          <a:blip r:embed="rId5">
            <a:extLst/>
          </a:blip>
          <a:stretch>
            <a:fillRect/>
          </a:stretch>
        </p:blipFill>
        <p:spPr>
          <a:xfrm>
            <a:off x="4070008" y="3920951"/>
            <a:ext cx="4051984" cy="24298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Content Placeholder 2"/>
          <p:cNvSpPr txBox="1"/>
          <p:nvPr/>
        </p:nvSpPr>
        <p:spPr>
          <a:xfrm>
            <a:off x="886844" y="1807336"/>
            <a:ext cx="7711363" cy="366548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All tested models (Logistic Regression, Decision Trees, Support Vector Machine, and K-Nearest Neighbors) achieve an accuracy score of 83.33% on test data</a:t>
            </a:r>
          </a:p>
          <a:p>
            <a:pPr marL="228600" indent="-228600">
              <a:spcBef>
                <a:spcPts val="1400"/>
              </a:spcBef>
              <a:buSzPct val="100000"/>
              <a:buFont typeface="Arial"/>
              <a:buChar char="•"/>
              <a:defRPr sz="2200">
                <a:solidFill>
                  <a:srgbClr val="292929"/>
                </a:solidFill>
                <a:latin typeface="Abadi"/>
                <a:ea typeface="Abadi"/>
                <a:cs typeface="Abadi"/>
                <a:sym typeface="Abadi"/>
              </a:defRPr>
            </a:pPr>
            <a:r>
              <a:t>The performance is good for all models, i.e. any of these is a good choice</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500"/>
              </a:spcBef>
              <a:buSzPct val="100000"/>
              <a:buFont typeface="Arial"/>
              <a:buChar char="•"/>
              <a:defRPr>
                <a:solidFill>
                  <a:srgbClr val="0070C0"/>
                </a:solidFill>
                <a:latin typeface="IBM Plex Mono Text"/>
                <a:ea typeface="IBM Plex Mono Text"/>
                <a:cs typeface="IBM Plex Mono Text"/>
                <a:sym typeface="IBM Plex Mono Text"/>
              </a:defRPr>
            </a:pPr>
          </a:p>
        </p:txBody>
      </p:sp>
      <p:sp>
        <p:nvSpPr>
          <p:cNvPr id="20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 Predictive Analysis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40"/>
            <a:ext cx="5075647" cy="33208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207" name="flightnumber-vs-site.png" descr="flightnumber-vs-site.png"/>
          <p:cNvPicPr>
            <a:picLocks noChangeAspect="1"/>
          </p:cNvPicPr>
          <p:nvPr/>
        </p:nvPicPr>
        <p:blipFill>
          <a:blip r:embed="rId3">
            <a:extLst/>
          </a:blip>
          <a:stretch>
            <a:fillRect/>
          </a:stretch>
        </p:blipFill>
        <p:spPr>
          <a:xfrm>
            <a:off x="1371006" y="1370389"/>
            <a:ext cx="9449988" cy="3234221"/>
          </a:xfrm>
          <a:prstGeom prst="rect">
            <a:avLst/>
          </a:prstGeom>
          <a:ln w="12700">
            <a:miter lim="400000"/>
          </a:ln>
        </p:spPr>
      </p:pic>
      <p:sp>
        <p:nvSpPr>
          <p:cNvPr id="208" name="Content Placeholder 2"/>
          <p:cNvSpPr txBox="1"/>
          <p:nvPr>
            <p:ph type="body" sz="quarter" idx="4294967295"/>
          </p:nvPr>
        </p:nvSpPr>
        <p:spPr>
          <a:xfrm>
            <a:off x="815731" y="4897787"/>
            <a:ext cx="10424160" cy="983558"/>
          </a:xfrm>
          <a:prstGeom prst="rect">
            <a:avLst/>
          </a:prstGeom>
        </p:spPr>
        <p:txBody>
          <a:bodyPr>
            <a:normAutofit fontScale="100000" lnSpcReduction="0"/>
          </a:bodyPr>
          <a:lstStyle/>
          <a:p>
            <a:pPr>
              <a:lnSpc>
                <a:spcPct val="100000"/>
              </a:lnSpc>
              <a:spcBef>
                <a:spcPts val="0"/>
              </a:spcBef>
              <a:buFontTx/>
              <a:defRPr sz="1800"/>
            </a:pPr>
            <a:r>
              <a:t>Mission outcome (1 for success, 0 for failure) as a function of number of flights and launch sites</a:t>
            </a:r>
          </a:p>
          <a:p>
            <a:pPr>
              <a:lnSpc>
                <a:spcPct val="100000"/>
              </a:lnSpc>
              <a:spcBef>
                <a:spcPts val="0"/>
              </a:spcBef>
              <a:buFontTx/>
              <a:defRPr sz="1800"/>
            </a:pPr>
            <a:r>
              <a:t>We observe a positive correlation between number of flights and success rate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Content Placeholder 2"/>
          <p:cNvSpPr txBox="1"/>
          <p:nvPr>
            <p:ph type="body" sz="quarter" idx="4294967295"/>
          </p:nvPr>
        </p:nvSpPr>
        <p:spPr>
          <a:xfrm>
            <a:off x="815731" y="4897787"/>
            <a:ext cx="10424160" cy="983558"/>
          </a:xfrm>
          <a:prstGeom prst="rect">
            <a:avLst/>
          </a:prstGeom>
        </p:spPr>
        <p:txBody>
          <a:bodyPr>
            <a:normAutofit fontScale="100000" lnSpcReduction="0"/>
          </a:bodyPr>
          <a:lstStyle/>
          <a:p>
            <a:pPr>
              <a:lnSpc>
                <a:spcPct val="100000"/>
              </a:lnSpc>
              <a:spcBef>
                <a:spcPts val="0"/>
              </a:spcBef>
              <a:buFontTx/>
              <a:defRPr sz="1800"/>
            </a:pPr>
            <a:r>
              <a:t>Mission outcome (1 for success, 0 for failure) as a function of payload mass and launch sites</a:t>
            </a:r>
          </a:p>
          <a:p>
            <a:pPr>
              <a:lnSpc>
                <a:spcPct val="100000"/>
              </a:lnSpc>
              <a:spcBef>
                <a:spcPts val="0"/>
              </a:spcBef>
              <a:buFontTx/>
              <a:defRPr sz="1800"/>
            </a:pPr>
            <a:r>
              <a:t>We observe higher success rate when payload does not exceed some threshold (e.g. KSC LC 39A below 6000)</a:t>
            </a:r>
          </a:p>
          <a:p>
            <a:pPr>
              <a:lnSpc>
                <a:spcPct val="100000"/>
              </a:lnSpc>
              <a:spcBef>
                <a:spcPts val="0"/>
              </a:spcBef>
              <a:buFontTx/>
              <a:defRPr sz="1800"/>
            </a:pPr>
            <a:r>
              <a:t>Very few launches have high payload (i.e. above 8000)</a:t>
            </a:r>
          </a:p>
        </p:txBody>
      </p:sp>
      <p:sp>
        <p:nvSpPr>
          <p:cNvPr id="21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Site</a:t>
            </a:r>
          </a:p>
        </p:txBody>
      </p:sp>
      <p:pic>
        <p:nvPicPr>
          <p:cNvPr id="213" name="payload-vs-site.png" descr="payload-vs-site.png"/>
          <p:cNvPicPr>
            <a:picLocks noChangeAspect="1"/>
          </p:cNvPicPr>
          <p:nvPr/>
        </p:nvPicPr>
        <p:blipFill>
          <a:blip r:embed="rId3">
            <a:extLst/>
          </a:blip>
          <a:stretch>
            <a:fillRect/>
          </a:stretch>
        </p:blipFill>
        <p:spPr>
          <a:xfrm>
            <a:off x="1391046" y="1382492"/>
            <a:ext cx="9409908" cy="322050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5"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Orbit Type vs. Success Rate</a:t>
            </a:r>
          </a:p>
        </p:txBody>
      </p:sp>
      <p:sp>
        <p:nvSpPr>
          <p:cNvPr id="217" name="Content Placeholder 2"/>
          <p:cNvSpPr txBox="1"/>
          <p:nvPr>
            <p:ph type="body" sz="quarter" idx="4294967295"/>
          </p:nvPr>
        </p:nvSpPr>
        <p:spPr>
          <a:xfrm>
            <a:off x="6557043" y="2634113"/>
            <a:ext cx="4586553" cy="1589774"/>
          </a:xfrm>
          <a:prstGeom prst="rect">
            <a:avLst/>
          </a:prstGeom>
        </p:spPr>
        <p:txBody>
          <a:bodyPr>
            <a:normAutofit fontScale="100000" lnSpcReduction="0"/>
          </a:bodyPr>
          <a:lstStyle/>
          <a:p>
            <a:pPr>
              <a:lnSpc>
                <a:spcPct val="100000"/>
              </a:lnSpc>
              <a:spcBef>
                <a:spcPts val="0"/>
              </a:spcBef>
              <a:buFontTx/>
              <a:defRPr sz="1800"/>
            </a:pPr>
            <a:r>
              <a:t>A bar chart to quantify success rate for each orbit type</a:t>
            </a:r>
          </a:p>
          <a:p>
            <a:pPr>
              <a:lnSpc>
                <a:spcPct val="100000"/>
              </a:lnSpc>
              <a:spcBef>
                <a:spcPts val="0"/>
              </a:spcBef>
              <a:buFontTx/>
              <a:defRPr sz="1800"/>
            </a:pPr>
          </a:p>
          <a:p>
            <a:pPr>
              <a:lnSpc>
                <a:spcPct val="100000"/>
              </a:lnSpc>
              <a:spcBef>
                <a:spcPts val="0"/>
              </a:spcBef>
              <a:buFontTx/>
              <a:defRPr sz="1800"/>
            </a:pPr>
            <a:r>
              <a:t>ES-L1, GEO, HEO, and SSO have maximum success rate, followed by VLEO, LEO, etc.</a:t>
            </a:r>
          </a:p>
        </p:txBody>
      </p:sp>
      <p:pic>
        <p:nvPicPr>
          <p:cNvPr id="218" name="orbit-vs-success.png" descr="orbit-vs-success.png"/>
          <p:cNvPicPr>
            <a:picLocks noChangeAspect="1"/>
          </p:cNvPicPr>
          <p:nvPr/>
        </p:nvPicPr>
        <p:blipFill>
          <a:blip r:embed="rId3">
            <a:extLst/>
          </a:blip>
          <a:stretch>
            <a:fillRect/>
          </a:stretch>
        </p:blipFill>
        <p:spPr>
          <a:xfrm>
            <a:off x="1077547" y="1725512"/>
            <a:ext cx="5056141" cy="38522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22" name="flightnumber-vs-orbit.png" descr="flightnumber-vs-orbit.png"/>
          <p:cNvPicPr>
            <a:picLocks noChangeAspect="1"/>
          </p:cNvPicPr>
          <p:nvPr/>
        </p:nvPicPr>
        <p:blipFill>
          <a:blip r:embed="rId3">
            <a:extLst/>
          </a:blip>
          <a:stretch>
            <a:fillRect/>
          </a:stretch>
        </p:blipFill>
        <p:spPr>
          <a:xfrm>
            <a:off x="1535605" y="1358298"/>
            <a:ext cx="9120790" cy="3268891"/>
          </a:xfrm>
          <a:prstGeom prst="rect">
            <a:avLst/>
          </a:prstGeom>
          <a:ln w="12700">
            <a:miter lim="400000"/>
          </a:ln>
        </p:spPr>
      </p:pic>
      <p:sp>
        <p:nvSpPr>
          <p:cNvPr id="223" name="Content Placeholder 2"/>
          <p:cNvSpPr txBox="1"/>
          <p:nvPr>
            <p:ph type="body" sz="quarter" idx="4294967295"/>
          </p:nvPr>
        </p:nvSpPr>
        <p:spPr>
          <a:xfrm>
            <a:off x="815731" y="4897787"/>
            <a:ext cx="10424160" cy="983558"/>
          </a:xfrm>
          <a:prstGeom prst="rect">
            <a:avLst/>
          </a:prstGeom>
        </p:spPr>
        <p:txBody>
          <a:bodyPr>
            <a:normAutofit fontScale="100000" lnSpcReduction="0"/>
          </a:bodyPr>
          <a:lstStyle/>
          <a:p>
            <a:pPr>
              <a:lnSpc>
                <a:spcPct val="100000"/>
              </a:lnSpc>
              <a:spcBef>
                <a:spcPts val="0"/>
              </a:spcBef>
              <a:buFontTx/>
              <a:defRPr sz="1800"/>
            </a:pPr>
            <a:r>
              <a:t>In the LEO orbit, the success appears to be correlated to the number of flights</a:t>
            </a:r>
          </a:p>
          <a:p>
            <a:pPr>
              <a:lnSpc>
                <a:spcPct val="100000"/>
              </a:lnSpc>
              <a:spcBef>
                <a:spcPts val="0"/>
              </a:spcBef>
              <a:buFontTx/>
              <a:defRPr sz="1800"/>
            </a:pPr>
            <a:r>
              <a:t>No relationship in the GTO orbit</a:t>
            </a:r>
          </a:p>
          <a:p>
            <a:pPr>
              <a:lnSpc>
                <a:spcPct val="100000"/>
              </a:lnSpc>
              <a:spcBef>
                <a:spcPts val="0"/>
              </a:spcBef>
              <a:buFontTx/>
              <a:defRPr sz="1800"/>
            </a:pPr>
            <a:r>
              <a:t>Therefore, the correlation between number of flights and success is not affected by the orbit type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sp>
        <p:nvSpPr>
          <p:cNvPr id="227" name="Content Placeholder 2"/>
          <p:cNvSpPr txBox="1"/>
          <p:nvPr>
            <p:ph type="body" sz="quarter" idx="4294967295"/>
          </p:nvPr>
        </p:nvSpPr>
        <p:spPr>
          <a:xfrm>
            <a:off x="815731" y="4897787"/>
            <a:ext cx="10424160" cy="983558"/>
          </a:xfrm>
          <a:prstGeom prst="rect">
            <a:avLst/>
          </a:prstGeom>
        </p:spPr>
        <p:txBody>
          <a:bodyPr>
            <a:normAutofit fontScale="100000" lnSpcReduction="0"/>
          </a:bodyPr>
          <a:lstStyle/>
          <a:p>
            <a:pPr>
              <a:lnSpc>
                <a:spcPct val="100000"/>
              </a:lnSpc>
              <a:spcBef>
                <a:spcPts val="0"/>
              </a:spcBef>
              <a:buFontTx/>
              <a:defRPr sz="1800"/>
            </a:pPr>
            <a:r>
              <a:t>With heavy payloads, the success rate is higher for LEO, ISS, and PO</a:t>
            </a:r>
          </a:p>
          <a:p>
            <a:pPr>
              <a:lnSpc>
                <a:spcPct val="100000"/>
              </a:lnSpc>
              <a:spcBef>
                <a:spcPts val="0"/>
              </a:spcBef>
              <a:buFontTx/>
              <a:defRPr sz="1800"/>
            </a:pPr>
            <a:r>
              <a:t>For GTO, no correlation; for other orbits, not enough data points</a:t>
            </a:r>
          </a:p>
          <a:p>
            <a:pPr>
              <a:lnSpc>
                <a:spcPct val="100000"/>
              </a:lnSpc>
              <a:spcBef>
                <a:spcPts val="0"/>
              </a:spcBef>
              <a:buFontTx/>
              <a:defRPr sz="1800"/>
            </a:pPr>
            <a:r>
              <a:t>Therefore, correlation is possible but not certain </a:t>
            </a:r>
          </a:p>
        </p:txBody>
      </p:sp>
      <p:pic>
        <p:nvPicPr>
          <p:cNvPr id="228" name="payload-vs-orbit.png" descr="payload-vs-orbit.png"/>
          <p:cNvPicPr>
            <a:picLocks noChangeAspect="1"/>
          </p:cNvPicPr>
          <p:nvPr/>
        </p:nvPicPr>
        <p:blipFill>
          <a:blip r:embed="rId3">
            <a:extLst/>
          </a:blip>
          <a:stretch>
            <a:fillRect/>
          </a:stretch>
        </p:blipFill>
        <p:spPr>
          <a:xfrm>
            <a:off x="1572194" y="1371411"/>
            <a:ext cx="9047612" cy="324266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Content Placeholder 2"/>
          <p:cNvSpPr txBox="1"/>
          <p:nvPr>
            <p:ph type="body" sz="quarter" idx="4294967295"/>
          </p:nvPr>
        </p:nvSpPr>
        <p:spPr>
          <a:xfrm>
            <a:off x="6896910" y="2427142"/>
            <a:ext cx="3932239" cy="2003716"/>
          </a:xfrm>
          <a:prstGeom prst="rect">
            <a:avLst/>
          </a:prstGeom>
        </p:spPr>
        <p:txBody>
          <a:bodyPr>
            <a:normAutofit fontScale="100000" lnSpcReduction="0"/>
          </a:bodyPr>
          <a:lstStyle/>
          <a:p>
            <a:pPr marL="212597" indent="-212597" defTabSz="850391">
              <a:lnSpc>
                <a:spcPct val="100000"/>
              </a:lnSpc>
              <a:spcBef>
                <a:spcPts val="1300"/>
              </a:spcBef>
              <a:defRPr sz="2046">
                <a:solidFill>
                  <a:srgbClr val="292929"/>
                </a:solidFill>
                <a:latin typeface="Abadi"/>
                <a:ea typeface="Abadi"/>
                <a:cs typeface="Abadi"/>
                <a:sym typeface="Abadi"/>
              </a:defRPr>
            </a:pPr>
            <a:r>
              <a:t>Success rate from 2010 to 2013 was stable</a:t>
            </a:r>
          </a:p>
          <a:p>
            <a:pPr marL="212597" indent="-212597" defTabSz="850391">
              <a:lnSpc>
                <a:spcPct val="100000"/>
              </a:lnSpc>
              <a:spcBef>
                <a:spcPts val="1300"/>
              </a:spcBef>
              <a:defRPr sz="2046">
                <a:solidFill>
                  <a:srgbClr val="292929"/>
                </a:solidFill>
                <a:latin typeface="Abadi"/>
                <a:ea typeface="Abadi"/>
                <a:cs typeface="Abadi"/>
                <a:sym typeface="Abadi"/>
              </a:defRPr>
            </a:pPr>
          </a:p>
          <a:p>
            <a:pPr marL="212597" indent="-212597" defTabSz="850391">
              <a:lnSpc>
                <a:spcPct val="100000"/>
              </a:lnSpc>
              <a:spcBef>
                <a:spcPts val="1300"/>
              </a:spcBef>
              <a:defRPr sz="2046">
                <a:solidFill>
                  <a:srgbClr val="292929"/>
                </a:solidFill>
                <a:latin typeface="Abadi"/>
                <a:ea typeface="Abadi"/>
                <a:cs typeface="Abadi"/>
                <a:sym typeface="Abadi"/>
              </a:defRPr>
            </a:pPr>
            <a:r>
              <a:t>Surged from 2013 to 2017, with a plateau from 2014 to 2015</a:t>
            </a:r>
          </a:p>
        </p:txBody>
      </p:sp>
      <p:sp>
        <p:nvSpPr>
          <p:cNvPr id="23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Yearly Trend</a:t>
            </a:r>
          </a:p>
        </p:txBody>
      </p:sp>
      <p:pic>
        <p:nvPicPr>
          <p:cNvPr id="233" name="yearly-success.png" descr="yearly-success.png"/>
          <p:cNvPicPr>
            <a:picLocks noChangeAspect="1"/>
          </p:cNvPicPr>
          <p:nvPr/>
        </p:nvPicPr>
        <p:blipFill>
          <a:blip r:embed="rId3">
            <a:extLst/>
          </a:blip>
          <a:stretch>
            <a:fillRect/>
          </a:stretch>
        </p:blipFill>
        <p:spPr>
          <a:xfrm>
            <a:off x="1344167" y="1668066"/>
            <a:ext cx="4970298" cy="417259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Content Placeholder 4"/>
          <p:cNvSpPr txBox="1"/>
          <p:nvPr>
            <p:ph type="body" sz="half" idx="4294967295"/>
          </p:nvPr>
        </p:nvSpPr>
        <p:spPr>
          <a:xfrm>
            <a:off x="770010" y="1825625"/>
            <a:ext cx="9745589" cy="1841500"/>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the names of the unique launch sites</a:t>
            </a:r>
          </a:p>
          <a:p>
            <a:pPr>
              <a:lnSpc>
                <a:spcPct val="100000"/>
              </a:lnSpc>
              <a:spcBef>
                <a:spcPts val="1400"/>
              </a:spcBef>
              <a:defRPr sz="2200">
                <a:solidFill>
                  <a:srgbClr val="292929"/>
                </a:solidFill>
                <a:latin typeface="Abadi"/>
                <a:ea typeface="Abadi"/>
                <a:cs typeface="Abadi"/>
                <a:sym typeface="Abadi"/>
              </a:defRPr>
            </a:pPr>
            <a:r>
              <a:t>There are many records in the SQL table, so the “Launch_Site” column contains repetitions</a:t>
            </a:r>
          </a:p>
          <a:p>
            <a:pPr>
              <a:lnSpc>
                <a:spcPct val="100000"/>
              </a:lnSpc>
              <a:spcBef>
                <a:spcPts val="1400"/>
              </a:spcBef>
              <a:defRPr sz="2200">
                <a:solidFill>
                  <a:srgbClr val="292929"/>
                </a:solidFill>
                <a:latin typeface="Abadi"/>
                <a:ea typeface="Abadi"/>
                <a:cs typeface="Abadi"/>
                <a:sym typeface="Abadi"/>
              </a:defRPr>
            </a:pPr>
            <a:r>
              <a:t>We use the “distinct” keyword to remove duplicates (see Appendix A)</a:t>
            </a:r>
          </a:p>
        </p:txBody>
      </p:sp>
      <p:sp>
        <p:nvSpPr>
          <p:cNvPr id="23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 Names</a:t>
            </a:r>
          </a:p>
        </p:txBody>
      </p:sp>
      <p:pic>
        <p:nvPicPr>
          <p:cNvPr id="238" name="Screenshot 2025-07-11 at 14.15.38.png" descr="Screenshot 2025-07-11 at 14.15.38.png"/>
          <p:cNvPicPr>
            <a:picLocks noChangeAspect="1"/>
          </p:cNvPicPr>
          <p:nvPr/>
        </p:nvPicPr>
        <p:blipFill>
          <a:blip r:embed="rId3">
            <a:extLst/>
          </a:blip>
          <a:stretch>
            <a:fillRect/>
          </a:stretch>
        </p:blipFill>
        <p:spPr>
          <a:xfrm>
            <a:off x="4925254" y="3845457"/>
            <a:ext cx="1435101" cy="1841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Content Placeholder 4"/>
          <p:cNvSpPr txBox="1"/>
          <p:nvPr>
            <p:ph type="body" sz="quarter" idx="4294967295"/>
          </p:nvPr>
        </p:nvSpPr>
        <p:spPr>
          <a:xfrm>
            <a:off x="770010" y="1825625"/>
            <a:ext cx="9745589" cy="143345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5 records where launch sites begin with `CCA`</a:t>
            </a:r>
          </a:p>
          <a:p>
            <a:pPr>
              <a:lnSpc>
                <a:spcPct val="100000"/>
              </a:lnSpc>
              <a:spcBef>
                <a:spcPts val="1400"/>
              </a:spcBef>
              <a:defRPr sz="2200">
                <a:solidFill>
                  <a:srgbClr val="292929"/>
                </a:solidFill>
                <a:latin typeface="Abadi"/>
                <a:ea typeface="Abadi"/>
                <a:cs typeface="Abadi"/>
                <a:sym typeface="Abadi"/>
              </a:defRPr>
            </a:pPr>
            <a:r>
              <a:t>Use a regular expression to filter launch sites, then select the first 5 records (see Appendix B)</a:t>
            </a:r>
          </a:p>
        </p:txBody>
      </p:sp>
      <p:sp>
        <p:nvSpPr>
          <p:cNvPr id="24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43" name="Screenshot 2025-07-11 at 15.55.29.png" descr="Screenshot 2025-07-11 at 15.55.29.png"/>
          <p:cNvPicPr>
            <a:picLocks noChangeAspect="1"/>
          </p:cNvPicPr>
          <p:nvPr/>
        </p:nvPicPr>
        <p:blipFill>
          <a:blip r:embed="rId3">
            <a:extLst/>
          </a:blip>
          <a:stretch>
            <a:fillRect/>
          </a:stretch>
        </p:blipFill>
        <p:spPr>
          <a:xfrm>
            <a:off x="946752" y="3426831"/>
            <a:ext cx="10162118" cy="189823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Content Placeholder 4"/>
          <p:cNvSpPr txBox="1"/>
          <p:nvPr>
            <p:ph type="body" sz="quarter" idx="4294967295"/>
          </p:nvPr>
        </p:nvSpPr>
        <p:spPr>
          <a:xfrm>
            <a:off x="770010" y="1825625"/>
            <a:ext cx="9745589" cy="134270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total payload carried by boosters from NASA</a:t>
            </a:r>
          </a:p>
          <a:p>
            <a:pPr>
              <a:lnSpc>
                <a:spcPct val="100000"/>
              </a:lnSpc>
              <a:spcBef>
                <a:spcPts val="1400"/>
              </a:spcBef>
              <a:defRPr sz="2200">
                <a:solidFill>
                  <a:srgbClr val="292929"/>
                </a:solidFill>
                <a:latin typeface="Abadi"/>
                <a:ea typeface="Abadi"/>
                <a:cs typeface="Abadi"/>
                <a:sym typeface="Abadi"/>
              </a:defRPr>
            </a:pPr>
            <a:r>
              <a:t>Filter the customer column for ‘NASA (CRS)’, then sum payload mass entries (see Appendix C)</a:t>
            </a:r>
          </a:p>
        </p:txBody>
      </p:sp>
      <p:sp>
        <p:nvSpPr>
          <p:cNvPr id="24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48" name="Screenshot 2025-07-11 at 16.07.27.png" descr="Screenshot 2025-07-11 at 16.07.27.png"/>
          <p:cNvPicPr>
            <a:picLocks noChangeAspect="1"/>
          </p:cNvPicPr>
          <p:nvPr/>
        </p:nvPicPr>
        <p:blipFill>
          <a:blip r:embed="rId3">
            <a:extLst/>
          </a:blip>
          <a:stretch>
            <a:fillRect/>
          </a:stretch>
        </p:blipFill>
        <p:spPr>
          <a:xfrm>
            <a:off x="4722054" y="3707424"/>
            <a:ext cx="1841501" cy="6350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average payload mass carried by booster version F9 v1.1</a:t>
            </a:r>
          </a:p>
          <a:p>
            <a:pPr>
              <a:lnSpc>
                <a:spcPct val="100000"/>
              </a:lnSpc>
              <a:spcBef>
                <a:spcPts val="1400"/>
              </a:spcBef>
              <a:defRPr sz="2200">
                <a:solidFill>
                  <a:srgbClr val="292929"/>
                </a:solidFill>
                <a:latin typeface="Abadi"/>
                <a:ea typeface="Abadi"/>
                <a:cs typeface="Abadi"/>
                <a:sym typeface="Abadi"/>
              </a:defRPr>
            </a:pPr>
            <a:r>
              <a:t>Filter the booster version column for ‘F9 v1.1’, then average payload mass entries (see Appendix D)</a:t>
            </a:r>
          </a:p>
        </p:txBody>
      </p:sp>
      <p:sp>
        <p:nvSpPr>
          <p:cNvPr id="25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Average Payload Mass by F9 v1.1</a:t>
            </a:r>
          </a:p>
        </p:txBody>
      </p:sp>
      <p:pic>
        <p:nvPicPr>
          <p:cNvPr id="253" name="Screenshot 2025-07-11 at 16.11.53.png" descr="Screenshot 2025-07-11 at 16.11.53.png"/>
          <p:cNvPicPr>
            <a:picLocks noChangeAspect="1"/>
          </p:cNvPicPr>
          <p:nvPr/>
        </p:nvPicPr>
        <p:blipFill>
          <a:blip r:embed="rId3">
            <a:extLst/>
          </a:blip>
          <a:stretch>
            <a:fillRect/>
          </a:stretch>
        </p:blipFill>
        <p:spPr>
          <a:xfrm>
            <a:off x="4614104" y="3696493"/>
            <a:ext cx="2057401" cy="6096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1004622" y="2684971"/>
            <a:ext cx="6673738" cy="232995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4018" indent="-144018" defTabSz="576072">
              <a:spcBef>
                <a:spcPts val="800"/>
              </a:spcBef>
              <a:buSzPct val="100000"/>
              <a:buFont typeface="Arial"/>
              <a:buChar char="•"/>
              <a:defRPr sz="1386">
                <a:solidFill>
                  <a:srgbClr val="292929"/>
                </a:solidFill>
                <a:latin typeface="Abadi"/>
                <a:ea typeface="Abadi"/>
                <a:cs typeface="Abadi"/>
                <a:sym typeface="Abadi"/>
              </a:defRPr>
            </a:pPr>
            <a:r>
              <a:t>Preventing unsuccessful rocket launches can save aerospace companies millions of dollars for each launch. To this end, we identify the key features of a successful launch and devise a machine learning model to predict launch success or failure. Following the data science methodology, we do data collection, data wrangling, exploratory data analysis, data visualisation, and machine learning prediction.</a:t>
            </a:r>
            <a:endParaRPr sz="1764">
              <a:solidFill>
                <a:srgbClr val="0070C0"/>
              </a:solidFill>
              <a:latin typeface="IBM Plex Mono Text"/>
              <a:ea typeface="IBM Plex Mono Text"/>
              <a:cs typeface="IBM Plex Mono Text"/>
              <a:sym typeface="IBM Plex Mono Text"/>
            </a:endParaRPr>
          </a:p>
          <a:p>
            <a:pPr marL="144018" indent="-144018" defTabSz="576072">
              <a:spcBef>
                <a:spcPts val="800"/>
              </a:spcBef>
              <a:buSzPct val="100000"/>
              <a:buFont typeface="Arial"/>
              <a:buChar char="•"/>
              <a:defRPr sz="1386">
                <a:solidFill>
                  <a:srgbClr val="292929"/>
                </a:solidFill>
                <a:latin typeface="Abadi"/>
                <a:ea typeface="Abadi"/>
                <a:cs typeface="Abadi"/>
                <a:sym typeface="Abadi"/>
              </a:defRPr>
            </a:pPr>
            <a:r>
              <a:t>Including features like payload mass, number of flights, orbit type, launch site location, the use of specific components (e.g. gridfins and legs), the reuse of rocket components, we tested several machine learning models to predict successful vs. unsuccessful launches.</a:t>
            </a:r>
          </a:p>
        </p:txBody>
      </p:sp>
      <p:sp>
        <p:nvSpPr>
          <p:cNvPr id="13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Content Placeholder 4"/>
          <p:cNvSpPr txBox="1"/>
          <p:nvPr>
            <p:ph type="body" sz="quarter" idx="4294967295"/>
          </p:nvPr>
        </p:nvSpPr>
        <p:spPr>
          <a:xfrm>
            <a:off x="770010" y="1825625"/>
            <a:ext cx="9745589" cy="1398887"/>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Find the dates of the first successful landing outcome on ground pad</a:t>
            </a:r>
          </a:p>
          <a:p>
            <a:pPr>
              <a:lnSpc>
                <a:spcPct val="100000"/>
              </a:lnSpc>
              <a:spcBef>
                <a:spcPts val="1400"/>
              </a:spcBef>
              <a:defRPr sz="2200">
                <a:solidFill>
                  <a:srgbClr val="292929"/>
                </a:solidFill>
                <a:latin typeface="Abadi"/>
                <a:ea typeface="Abadi"/>
                <a:cs typeface="Abadi"/>
                <a:sym typeface="Abadi"/>
              </a:defRPr>
            </a:pPr>
            <a:r>
              <a:t>Filter landing outcome for ‘Success (ground pad)’, then select the minimum date (see Appendix E)</a:t>
            </a:r>
          </a:p>
        </p:txBody>
      </p:sp>
      <p:sp>
        <p:nvSpPr>
          <p:cNvPr id="25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First Successful Ground Landing Date</a:t>
            </a:r>
          </a:p>
        </p:txBody>
      </p:sp>
      <p:pic>
        <p:nvPicPr>
          <p:cNvPr id="258" name="Screenshot 2025-07-11 at 16.19.01.png" descr="Screenshot 2025-07-11 at 16.19.01.png"/>
          <p:cNvPicPr>
            <a:picLocks noChangeAspect="1"/>
          </p:cNvPicPr>
          <p:nvPr/>
        </p:nvPicPr>
        <p:blipFill>
          <a:blip r:embed="rId3">
            <a:extLst/>
          </a:blip>
          <a:stretch>
            <a:fillRect/>
          </a:stretch>
        </p:blipFill>
        <p:spPr>
          <a:xfrm>
            <a:off x="4360104" y="3702843"/>
            <a:ext cx="2565401" cy="5969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names of boosters which have successfully landed on drone ship and had payload mass greater than 4000 but less than 6000</a:t>
            </a:r>
          </a:p>
          <a:p>
            <a:pPr>
              <a:lnSpc>
                <a:spcPct val="100000"/>
              </a:lnSpc>
              <a:spcBef>
                <a:spcPts val="1400"/>
              </a:spcBef>
              <a:defRPr sz="2200">
                <a:solidFill>
                  <a:srgbClr val="292929"/>
                </a:solidFill>
                <a:latin typeface="Abadi"/>
                <a:ea typeface="Abadi"/>
                <a:cs typeface="Abadi"/>
                <a:sym typeface="Abadi"/>
              </a:defRPr>
            </a:pPr>
            <a:r>
              <a:t>Filter landing outcome for ‘Success (drone ship)’ and payload mass between 4000 and 6000; booster version contains duplicates, so use ‘distinct' keyword for selection (see Appendix F)</a:t>
            </a:r>
          </a:p>
        </p:txBody>
      </p:sp>
      <p:sp>
        <p:nvSpPr>
          <p:cNvPr id="26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pic>
        <p:nvPicPr>
          <p:cNvPr id="263" name="Screenshot 2025-07-11 at 16.22.59.png" descr="Screenshot 2025-07-11 at 16.22.59.png"/>
          <p:cNvPicPr>
            <a:picLocks noChangeAspect="1"/>
          </p:cNvPicPr>
          <p:nvPr/>
        </p:nvPicPr>
        <p:blipFill>
          <a:blip r:embed="rId3">
            <a:extLst/>
          </a:blip>
          <a:stretch>
            <a:fillRect/>
          </a:stretch>
        </p:blipFill>
        <p:spPr>
          <a:xfrm>
            <a:off x="4880804" y="4111889"/>
            <a:ext cx="1524001" cy="15113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Calculate the total number of successful and failure mission outcomes</a:t>
            </a:r>
          </a:p>
          <a:p>
            <a:pPr>
              <a:lnSpc>
                <a:spcPct val="100000"/>
              </a:lnSpc>
              <a:spcBef>
                <a:spcPts val="1400"/>
              </a:spcBef>
              <a:defRPr sz="2200">
                <a:solidFill>
                  <a:srgbClr val="292929"/>
                </a:solidFill>
                <a:latin typeface="Abadi"/>
                <a:ea typeface="Abadi"/>
                <a:cs typeface="Abadi"/>
                <a:sym typeface="Abadi"/>
              </a:defRPr>
            </a:pPr>
            <a:r>
              <a:t>We must perform two queries, so we nest them; we use regular expressions to filter mission outcome for success and failure, then count the number of entries for each (see Appendix G)</a:t>
            </a:r>
          </a:p>
        </p:txBody>
      </p:sp>
      <p:sp>
        <p:nvSpPr>
          <p:cNvPr id="26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896111">
              <a:lnSpc>
                <a:spcPct val="72000"/>
              </a:lnSpc>
              <a:defRPr sz="3038">
                <a:solidFill>
                  <a:srgbClr val="0B49CB"/>
                </a:solidFill>
                <a:latin typeface="Abadi"/>
                <a:ea typeface="Abadi"/>
                <a:cs typeface="Abadi"/>
                <a:sym typeface="Abadi"/>
              </a:defRPr>
            </a:lvl1pPr>
          </a:lstStyle>
          <a:p>
            <a:pPr/>
            <a:r>
              <a:t>Total Number of Successful and Failure Mission Outcomes</a:t>
            </a:r>
          </a:p>
        </p:txBody>
      </p:sp>
      <p:pic>
        <p:nvPicPr>
          <p:cNvPr id="268" name="Screenshot 2025-07-11 at 16.31.57.png" descr="Screenshot 2025-07-11 at 16.31.57.png"/>
          <p:cNvPicPr>
            <a:picLocks noChangeAspect="1"/>
          </p:cNvPicPr>
          <p:nvPr/>
        </p:nvPicPr>
        <p:blipFill>
          <a:blip r:embed="rId3">
            <a:extLst/>
          </a:blip>
          <a:stretch>
            <a:fillRect/>
          </a:stretch>
        </p:blipFill>
        <p:spPr>
          <a:xfrm>
            <a:off x="3712404" y="3677443"/>
            <a:ext cx="3860801" cy="6477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Content Placeholder 4"/>
          <p:cNvSpPr txBox="1"/>
          <p:nvPr>
            <p:ph type="body" sz="quarter" idx="4294967295"/>
          </p:nvPr>
        </p:nvSpPr>
        <p:spPr>
          <a:xfrm>
            <a:off x="770010" y="1825625"/>
            <a:ext cx="9745589" cy="165673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names of the booster which have carried the maximum payload mass</a:t>
            </a:r>
          </a:p>
          <a:p>
            <a:pPr>
              <a:lnSpc>
                <a:spcPct val="100000"/>
              </a:lnSpc>
              <a:spcBef>
                <a:spcPts val="1400"/>
              </a:spcBef>
              <a:defRPr sz="2200">
                <a:solidFill>
                  <a:srgbClr val="292929"/>
                </a:solidFill>
                <a:latin typeface="Abadi"/>
                <a:ea typeface="Abadi"/>
                <a:cs typeface="Abadi"/>
                <a:sym typeface="Abadi"/>
              </a:defRPr>
            </a:pPr>
            <a:r>
              <a:t>Filter payload for maximum value by using a nested query, then select booster version (see Appendix H)</a:t>
            </a:r>
          </a:p>
        </p:txBody>
      </p:sp>
      <p:sp>
        <p:nvSpPr>
          <p:cNvPr id="27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Boosters Carried Maximum Payload</a:t>
            </a:r>
          </a:p>
        </p:txBody>
      </p:sp>
      <p:pic>
        <p:nvPicPr>
          <p:cNvPr id="273" name="Screenshot 2025-07-11 at 16.36.50.png" descr="Screenshot 2025-07-11 at 16.36.50.png"/>
          <p:cNvPicPr>
            <a:picLocks noChangeAspect="1"/>
          </p:cNvPicPr>
          <p:nvPr/>
        </p:nvPicPr>
        <p:blipFill>
          <a:blip r:embed="rId3">
            <a:extLst/>
          </a:blip>
          <a:stretch>
            <a:fillRect/>
          </a:stretch>
        </p:blipFill>
        <p:spPr>
          <a:xfrm>
            <a:off x="5109393" y="3572698"/>
            <a:ext cx="1066823" cy="258329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List the failed landing_outcomes in drone ship, their booster versions, and launch site names in year 2015</a:t>
            </a:r>
          </a:p>
          <a:p>
            <a:pPr>
              <a:lnSpc>
                <a:spcPct val="100000"/>
              </a:lnSpc>
              <a:spcBef>
                <a:spcPts val="1400"/>
              </a:spcBef>
              <a:defRPr sz="2200">
                <a:solidFill>
                  <a:srgbClr val="292929"/>
                </a:solidFill>
                <a:latin typeface="Abadi"/>
                <a:ea typeface="Abadi"/>
                <a:cs typeface="Abadi"/>
                <a:sym typeface="Abadi"/>
              </a:defRPr>
            </a:pPr>
            <a:r>
              <a:t>Filter date for year 2015 using </a:t>
            </a:r>
            <a:r>
              <a:rPr i="1"/>
              <a:t>substr </a:t>
            </a:r>
            <a:r>
              <a:t>function, and filter landing outcome for ‘Failure (drone ship)’, then select columns (see Appendix I)</a:t>
            </a:r>
          </a:p>
        </p:txBody>
      </p:sp>
      <p:sp>
        <p:nvSpPr>
          <p:cNvPr id="27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278" name="Screenshot 2025-07-11 at 16.42.46.png" descr="Screenshot 2025-07-11 at 16.42.46.png"/>
          <p:cNvPicPr>
            <a:picLocks noChangeAspect="1"/>
          </p:cNvPicPr>
          <p:nvPr/>
        </p:nvPicPr>
        <p:blipFill>
          <a:blip r:embed="rId3">
            <a:extLst/>
          </a:blip>
          <a:stretch>
            <a:fillRect/>
          </a:stretch>
        </p:blipFill>
        <p:spPr>
          <a:xfrm>
            <a:off x="2258254" y="3936449"/>
            <a:ext cx="6769101" cy="9398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0"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Content Placeholder 4"/>
          <p:cNvSpPr txBox="1"/>
          <p:nvPr>
            <p:ph type="body" sz="half" idx="4294967295"/>
          </p:nvPr>
        </p:nvSpPr>
        <p:spPr>
          <a:xfrm>
            <a:off x="770010" y="1825625"/>
            <a:ext cx="9745589" cy="2186408"/>
          </a:xfrm>
          <a:prstGeom prst="rect">
            <a:avLst/>
          </a:prstGeom>
        </p:spPr>
        <p:txBody>
          <a:bodyPr>
            <a:normAutofit fontScale="100000" lnSpcReduction="0"/>
          </a:bodyPr>
          <a:lstStyle/>
          <a:p>
            <a:pPr marL="221742" indent="-221742" defTabSz="886968">
              <a:lnSpc>
                <a:spcPct val="100000"/>
              </a:lnSpc>
              <a:spcBef>
                <a:spcPts val="1300"/>
              </a:spcBef>
              <a:defRPr sz="2134">
                <a:solidFill>
                  <a:srgbClr val="292929"/>
                </a:solidFill>
                <a:latin typeface="Abadi"/>
                <a:ea typeface="Abadi"/>
                <a:cs typeface="Abadi"/>
                <a:sym typeface="Abadi"/>
              </a:defRPr>
            </a:pPr>
            <a:r>
              <a:t>Rank the count of landing outcomes (such as Failure (drone ship) or Success (ground pad)) between the date 2010-06-04 and 2017-03-20, in descending order</a:t>
            </a:r>
          </a:p>
          <a:p>
            <a:pPr marL="221742" indent="-221742" defTabSz="886968">
              <a:lnSpc>
                <a:spcPct val="100000"/>
              </a:lnSpc>
              <a:spcBef>
                <a:spcPts val="1300"/>
              </a:spcBef>
              <a:defRPr sz="2134">
                <a:solidFill>
                  <a:srgbClr val="292929"/>
                </a:solidFill>
                <a:latin typeface="Abadi"/>
                <a:ea typeface="Abadi"/>
                <a:cs typeface="Abadi"/>
                <a:sym typeface="Abadi"/>
              </a:defRPr>
            </a:pPr>
            <a:r>
              <a:t>Filter date between 2010-06-04 and 2017-03-20, group by landing outcome, then select landing outcome and count the number of entries in each group (see Appendix J)</a:t>
            </a:r>
          </a:p>
        </p:txBody>
      </p:sp>
      <p:sp>
        <p:nvSpPr>
          <p:cNvPr id="282"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pic>
        <p:nvPicPr>
          <p:cNvPr id="283" name="Screenshot 2025-07-11 at 16.59.57.png" descr="Screenshot 2025-07-11 at 16.59.57.png"/>
          <p:cNvPicPr>
            <a:picLocks noChangeAspect="1"/>
          </p:cNvPicPr>
          <p:nvPr/>
        </p:nvPicPr>
        <p:blipFill>
          <a:blip r:embed="rId3">
            <a:extLst/>
          </a:blip>
          <a:stretch>
            <a:fillRect/>
          </a:stretch>
        </p:blipFill>
        <p:spPr>
          <a:xfrm>
            <a:off x="4369309" y="4098720"/>
            <a:ext cx="2546991" cy="203562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5" name="TextBox 6"/>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3</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Content Placeholder 4"/>
          <p:cNvSpPr txBox="1"/>
          <p:nvPr>
            <p:ph type="body" sz="quarter" idx="4294967295"/>
          </p:nvPr>
        </p:nvSpPr>
        <p:spPr>
          <a:xfrm>
            <a:off x="770010" y="5192249"/>
            <a:ext cx="9745589" cy="98471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Locations are marked using circles and markers (launch site names)</a:t>
            </a:r>
          </a:p>
          <a:p>
            <a:pPr>
              <a:lnSpc>
                <a:spcPct val="100000"/>
              </a:lnSpc>
              <a:spcBef>
                <a:spcPts val="1400"/>
              </a:spcBef>
              <a:defRPr sz="2200">
                <a:solidFill>
                  <a:srgbClr val="292929"/>
                </a:solidFill>
                <a:latin typeface="Abadi"/>
                <a:ea typeface="Abadi"/>
                <a:cs typeface="Abadi"/>
                <a:sym typeface="Abadi"/>
              </a:defRPr>
            </a:pPr>
            <a:r>
              <a:t>Clicking on the circles shows popups with launch site names </a:t>
            </a:r>
          </a:p>
        </p:txBody>
      </p:sp>
      <p:sp>
        <p:nvSpPr>
          <p:cNvPr id="28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Folium: launch site locations</a:t>
            </a:r>
          </a:p>
        </p:txBody>
      </p:sp>
      <p:pic>
        <p:nvPicPr>
          <p:cNvPr id="290" name="map1.png" descr="map1.png"/>
          <p:cNvPicPr>
            <a:picLocks noChangeAspect="1"/>
          </p:cNvPicPr>
          <p:nvPr/>
        </p:nvPicPr>
        <p:blipFill>
          <a:blip r:embed="rId3">
            <a:extLst/>
          </a:blip>
          <a:stretch>
            <a:fillRect/>
          </a:stretch>
        </p:blipFill>
        <p:spPr>
          <a:xfrm>
            <a:off x="3029264" y="1410015"/>
            <a:ext cx="6133472" cy="368306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3" name="Content Placeholder 4"/>
          <p:cNvSpPr txBox="1"/>
          <p:nvPr>
            <p:ph type="body" sz="quarter" idx="4294967295"/>
          </p:nvPr>
        </p:nvSpPr>
        <p:spPr>
          <a:xfrm>
            <a:off x="770010" y="5295048"/>
            <a:ext cx="10424160" cy="881915"/>
          </a:xfrm>
          <a:prstGeom prst="rect">
            <a:avLst/>
          </a:prstGeom>
        </p:spPr>
        <p:txBody>
          <a:bodyPr>
            <a:normAutofit fontScale="100000" lnSpcReduction="0"/>
          </a:bodyPr>
          <a:lstStyle/>
          <a:p>
            <a:pPr marL="180594" indent="-180594" defTabSz="722376">
              <a:lnSpc>
                <a:spcPct val="100000"/>
              </a:lnSpc>
              <a:spcBef>
                <a:spcPts val="1100"/>
              </a:spcBef>
              <a:defRPr sz="1738">
                <a:solidFill>
                  <a:srgbClr val="292929"/>
                </a:solidFill>
                <a:latin typeface="Abadi"/>
                <a:ea typeface="Abadi"/>
                <a:cs typeface="Abadi"/>
                <a:sym typeface="Abadi"/>
              </a:defRPr>
            </a:pPr>
            <a:r>
              <a:t>We add multiple icons at once using marker clusters, choosing the color depending on mission outcome</a:t>
            </a:r>
          </a:p>
          <a:p>
            <a:pPr marL="180594" indent="-180594" defTabSz="722376">
              <a:lnSpc>
                <a:spcPct val="100000"/>
              </a:lnSpc>
              <a:spcBef>
                <a:spcPts val="1100"/>
              </a:spcBef>
              <a:defRPr sz="1738">
                <a:solidFill>
                  <a:srgbClr val="292929"/>
                </a:solidFill>
                <a:latin typeface="Abadi"/>
                <a:ea typeface="Abadi"/>
                <a:cs typeface="Abadi"/>
                <a:sym typeface="Abadi"/>
              </a:defRPr>
            </a:pPr>
            <a:r>
              <a:t>Popup items contain launch site name and mission outcome</a:t>
            </a:r>
          </a:p>
        </p:txBody>
      </p:sp>
      <p:sp>
        <p:nvSpPr>
          <p:cNvPr id="29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Folium: launch sites’ mission outcomes</a:t>
            </a:r>
          </a:p>
        </p:txBody>
      </p:sp>
      <p:pic>
        <p:nvPicPr>
          <p:cNvPr id="295" name="map2.png" descr="map2.png"/>
          <p:cNvPicPr>
            <a:picLocks noChangeAspect="1"/>
          </p:cNvPicPr>
          <p:nvPr/>
        </p:nvPicPr>
        <p:blipFill>
          <a:blip r:embed="rId3">
            <a:extLst/>
          </a:blip>
          <a:stretch>
            <a:fillRect/>
          </a:stretch>
        </p:blipFill>
        <p:spPr>
          <a:xfrm>
            <a:off x="2983349" y="1424138"/>
            <a:ext cx="6225302" cy="374124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7"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Content Placeholder 4"/>
          <p:cNvSpPr txBox="1"/>
          <p:nvPr>
            <p:ph type="body" sz="quarter" idx="4294967295"/>
          </p:nvPr>
        </p:nvSpPr>
        <p:spPr>
          <a:xfrm>
            <a:off x="815731" y="5281049"/>
            <a:ext cx="10424160" cy="880223"/>
          </a:xfrm>
          <a:prstGeom prst="rect">
            <a:avLst/>
          </a:prstGeom>
        </p:spPr>
        <p:txBody>
          <a:bodyPr>
            <a:normAutofit fontScale="100000" lnSpcReduction="0"/>
          </a:bodyPr>
          <a:lstStyle/>
          <a:p>
            <a:pPr marL="128015" indent="-128015" defTabSz="512063">
              <a:lnSpc>
                <a:spcPct val="100000"/>
              </a:lnSpc>
              <a:spcBef>
                <a:spcPts val="700"/>
              </a:spcBef>
              <a:defRPr sz="1232">
                <a:solidFill>
                  <a:srgbClr val="292929"/>
                </a:solidFill>
                <a:latin typeface="Abadi"/>
                <a:ea typeface="Abadi"/>
                <a:cs typeface="Abadi"/>
                <a:sym typeface="Abadi"/>
              </a:defRPr>
            </a:pPr>
            <a:r>
              <a:t>We draw a poly line from the launch site location to a nearby point of interest (e.g. coastline)</a:t>
            </a:r>
          </a:p>
          <a:p>
            <a:pPr marL="128015" indent="-128015" defTabSz="512063">
              <a:lnSpc>
                <a:spcPct val="100000"/>
              </a:lnSpc>
              <a:spcBef>
                <a:spcPts val="700"/>
              </a:spcBef>
              <a:defRPr sz="1232">
                <a:solidFill>
                  <a:srgbClr val="292929"/>
                </a:solidFill>
                <a:latin typeface="Abadi"/>
                <a:ea typeface="Abadi"/>
                <a:cs typeface="Abadi"/>
                <a:sym typeface="Abadi"/>
              </a:defRPr>
            </a:pPr>
            <a:r>
              <a:t>The locations are obtained by adding a mouse position tracker to the map to read latitude and longitude on the top right</a:t>
            </a:r>
          </a:p>
          <a:p>
            <a:pPr marL="128015" indent="-128015" defTabSz="512063">
              <a:lnSpc>
                <a:spcPct val="100000"/>
              </a:lnSpc>
              <a:spcBef>
                <a:spcPts val="700"/>
              </a:spcBef>
              <a:defRPr sz="1232">
                <a:solidFill>
                  <a:srgbClr val="292929"/>
                </a:solidFill>
                <a:latin typeface="Abadi"/>
                <a:ea typeface="Abadi"/>
                <a:cs typeface="Abadi"/>
                <a:sym typeface="Abadi"/>
              </a:defRPr>
            </a:pPr>
            <a:r>
              <a:t>We then add a marker at the coastline to display the distance from the launch site</a:t>
            </a:r>
          </a:p>
        </p:txBody>
      </p:sp>
      <p:sp>
        <p:nvSpPr>
          <p:cNvPr id="29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Folium: launch site and proximities</a:t>
            </a:r>
          </a:p>
        </p:txBody>
      </p:sp>
      <p:pic>
        <p:nvPicPr>
          <p:cNvPr id="300" name="map3.png" descr="map3.png"/>
          <p:cNvPicPr>
            <a:picLocks noChangeAspect="1"/>
          </p:cNvPicPr>
          <p:nvPr/>
        </p:nvPicPr>
        <p:blipFill>
          <a:blip r:embed="rId3">
            <a:extLst/>
          </a:blip>
          <a:stretch>
            <a:fillRect/>
          </a:stretch>
        </p:blipFill>
        <p:spPr>
          <a:xfrm>
            <a:off x="2988503" y="1437761"/>
            <a:ext cx="6214994" cy="372698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1004416" y="2521403"/>
            <a:ext cx="5569401" cy="18984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57734" indent="-157734" defTabSz="630936">
              <a:lnSpc>
                <a:spcPct val="90000"/>
              </a:lnSpc>
              <a:spcBef>
                <a:spcPts val="900"/>
              </a:spcBef>
              <a:buSzPct val="100000"/>
              <a:buFont typeface="Arial"/>
              <a:buChar char="•"/>
              <a:defRPr sz="1518">
                <a:solidFill>
                  <a:srgbClr val="292929"/>
                </a:solidFill>
                <a:latin typeface="Abadi"/>
                <a:ea typeface="Abadi"/>
                <a:cs typeface="Abadi"/>
                <a:sym typeface="Abadi"/>
              </a:defRPr>
            </a:pPr>
            <a:r>
              <a:t>Space X advertises Falcon 9 rocket launches on its website with a cost of 62 million dollars; other providers cost upward of 165 million dollars each. Much of the savings is because Space X can reuse the first stage.</a:t>
            </a:r>
            <a:endParaRPr sz="1932">
              <a:solidFill>
                <a:srgbClr val="0070C0"/>
              </a:solidFill>
              <a:latin typeface="IBM Plex Mono Text"/>
              <a:ea typeface="IBM Plex Mono Text"/>
              <a:cs typeface="IBM Plex Mono Text"/>
              <a:sym typeface="IBM Plex Mono Text"/>
            </a:endParaRPr>
          </a:p>
          <a:p>
            <a:pPr marL="157734" indent="-157734" defTabSz="630936">
              <a:lnSpc>
                <a:spcPct val="90000"/>
              </a:lnSpc>
              <a:spcBef>
                <a:spcPts val="900"/>
              </a:spcBef>
              <a:buSzPct val="100000"/>
              <a:buFont typeface="Arial"/>
              <a:buChar char="•"/>
              <a:defRPr sz="1518">
                <a:solidFill>
                  <a:srgbClr val="292929"/>
                </a:solidFill>
                <a:latin typeface="Abadi"/>
                <a:ea typeface="Abadi"/>
                <a:cs typeface="Abadi"/>
                <a:sym typeface="Abadi"/>
              </a:defRPr>
            </a:pPr>
            <a:r>
              <a:t>If we can determine if the first stage will land, we can determine the cost of a launch. This information can be used if an alternate company wants to bid against SpaceX for a rocket launch.</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2"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4</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4"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Content Placeholder 4"/>
          <p:cNvSpPr txBox="1"/>
          <p:nvPr>
            <p:ph type="body" sz="quarter" idx="4294967295"/>
          </p:nvPr>
        </p:nvSpPr>
        <p:spPr>
          <a:xfrm>
            <a:off x="761181" y="5006873"/>
            <a:ext cx="9745590" cy="923601"/>
          </a:xfrm>
          <a:prstGeom prst="rect">
            <a:avLst/>
          </a:prstGeom>
        </p:spPr>
        <p:txBody>
          <a:bodyPr>
            <a:normAutofit fontScale="100000" lnSpcReduction="0"/>
          </a:bodyPr>
          <a:lstStyle/>
          <a:p>
            <a:pPr marL="157734" indent="-157734" defTabSz="630936">
              <a:lnSpc>
                <a:spcPct val="100000"/>
              </a:lnSpc>
              <a:spcBef>
                <a:spcPts val="900"/>
              </a:spcBef>
              <a:defRPr sz="1518">
                <a:solidFill>
                  <a:srgbClr val="292929"/>
                </a:solidFill>
                <a:latin typeface="Abadi"/>
                <a:ea typeface="Abadi"/>
                <a:cs typeface="Abadi"/>
                <a:sym typeface="Abadi"/>
              </a:defRPr>
            </a:pPr>
            <a:r>
              <a:t>Selection is done through the dropdown menu on top</a:t>
            </a:r>
          </a:p>
          <a:p>
            <a:pPr marL="157734" indent="-157734" defTabSz="630936">
              <a:lnSpc>
                <a:spcPct val="100000"/>
              </a:lnSpc>
              <a:spcBef>
                <a:spcPts val="900"/>
              </a:spcBef>
              <a:defRPr sz="1518">
                <a:solidFill>
                  <a:srgbClr val="292929"/>
                </a:solidFill>
                <a:latin typeface="Abadi"/>
                <a:ea typeface="Abadi"/>
                <a:cs typeface="Abadi"/>
                <a:sym typeface="Abadi"/>
              </a:defRPr>
            </a:pPr>
            <a:r>
              <a:t>KSC LC-39A is the most successful launch site (with 41.7% of all successful launches), followed by CCAFS LC-40 (with 29.2%)</a:t>
            </a:r>
          </a:p>
        </p:txBody>
      </p:sp>
      <p:sp>
        <p:nvSpPr>
          <p:cNvPr id="30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all sites</a:t>
            </a:r>
          </a:p>
        </p:txBody>
      </p:sp>
      <p:pic>
        <p:nvPicPr>
          <p:cNvPr id="307" name="pie-all.png" descr="pie-all.png"/>
          <p:cNvPicPr>
            <a:picLocks noChangeAspect="1"/>
          </p:cNvPicPr>
          <p:nvPr/>
        </p:nvPicPr>
        <p:blipFill>
          <a:blip r:embed="rId3">
            <a:extLst/>
          </a:blip>
          <a:stretch>
            <a:fillRect/>
          </a:stretch>
        </p:blipFill>
        <p:spPr>
          <a:xfrm>
            <a:off x="883920" y="1498302"/>
            <a:ext cx="10424160" cy="309796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9"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0" name="Content Placeholder 4"/>
          <p:cNvSpPr txBox="1"/>
          <p:nvPr>
            <p:ph type="body" sz="quarter" idx="4294967295"/>
          </p:nvPr>
        </p:nvSpPr>
        <p:spPr>
          <a:xfrm>
            <a:off x="734026" y="5039416"/>
            <a:ext cx="10551585" cy="1137547"/>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Success rate of launch site KSC LC-39A is 76.9%</a:t>
            </a:r>
          </a:p>
        </p:txBody>
      </p:sp>
      <p:sp>
        <p:nvSpPr>
          <p:cNvPr id="31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best site</a:t>
            </a:r>
          </a:p>
        </p:txBody>
      </p:sp>
      <p:pic>
        <p:nvPicPr>
          <p:cNvPr id="312" name="pie-best.png" descr="pie-best.png"/>
          <p:cNvPicPr>
            <a:picLocks noChangeAspect="1"/>
          </p:cNvPicPr>
          <p:nvPr/>
        </p:nvPicPr>
        <p:blipFill>
          <a:blip r:embed="rId3">
            <a:extLst/>
          </a:blip>
          <a:stretch>
            <a:fillRect/>
          </a:stretch>
        </p:blipFill>
        <p:spPr>
          <a:xfrm>
            <a:off x="883920" y="1511186"/>
            <a:ext cx="10424160" cy="294583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4"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5" name="Content Placeholder 4"/>
          <p:cNvSpPr txBox="1"/>
          <p:nvPr>
            <p:ph type="body" sz="quarter" idx="4294967295"/>
          </p:nvPr>
        </p:nvSpPr>
        <p:spPr>
          <a:xfrm>
            <a:off x="770010" y="4888870"/>
            <a:ext cx="10414663" cy="1288093"/>
          </a:xfrm>
          <a:prstGeom prst="rect">
            <a:avLst/>
          </a:prstGeom>
        </p:spPr>
        <p:txBody>
          <a:bodyPr>
            <a:normAutofit fontScale="100000" lnSpcReduction="0"/>
          </a:bodyPr>
          <a:lstStyle/>
          <a:p>
            <a:pPr marL="201168" indent="-201168" defTabSz="804672">
              <a:lnSpc>
                <a:spcPct val="100000"/>
              </a:lnSpc>
              <a:spcBef>
                <a:spcPts val="1200"/>
              </a:spcBef>
              <a:defRPr sz="1936">
                <a:solidFill>
                  <a:srgbClr val="292929"/>
                </a:solidFill>
                <a:latin typeface="Abadi"/>
                <a:ea typeface="Abadi"/>
                <a:cs typeface="Abadi"/>
                <a:sym typeface="Abadi"/>
              </a:defRPr>
            </a:pPr>
            <a:r>
              <a:t>Above a payload mass of 6000 kg, the success rate is very low, so we omit it from the chart</a:t>
            </a:r>
          </a:p>
          <a:p>
            <a:pPr marL="201168" indent="-201168" defTabSz="804672">
              <a:lnSpc>
                <a:spcPct val="100000"/>
              </a:lnSpc>
              <a:spcBef>
                <a:spcPts val="1200"/>
              </a:spcBef>
              <a:defRPr sz="1936">
                <a:solidFill>
                  <a:srgbClr val="292929"/>
                </a:solidFill>
                <a:latin typeface="Abadi"/>
                <a:ea typeface="Abadi"/>
                <a:cs typeface="Abadi"/>
                <a:sym typeface="Abadi"/>
              </a:defRPr>
            </a:pPr>
            <a:r>
              <a:t>The most successful range is 2000-4000 kg</a:t>
            </a:r>
          </a:p>
          <a:p>
            <a:pPr marL="201168" indent="-201168" defTabSz="804672">
              <a:lnSpc>
                <a:spcPct val="100000"/>
              </a:lnSpc>
              <a:spcBef>
                <a:spcPts val="1200"/>
              </a:spcBef>
              <a:defRPr sz="1936">
                <a:solidFill>
                  <a:srgbClr val="292929"/>
                </a:solidFill>
                <a:latin typeface="Abadi"/>
                <a:ea typeface="Abadi"/>
                <a:cs typeface="Abadi"/>
                <a:sym typeface="Abadi"/>
              </a:defRPr>
            </a:pPr>
            <a:r>
              <a:t>The most successful booster version is FT</a:t>
            </a:r>
          </a:p>
        </p:txBody>
      </p:sp>
      <p:sp>
        <p:nvSpPr>
          <p:cNvPr id="31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outcome for all sites</a:t>
            </a:r>
          </a:p>
        </p:txBody>
      </p:sp>
      <p:pic>
        <p:nvPicPr>
          <p:cNvPr id="317" name="payload-vs-success.png" descr="payload-vs-success.png"/>
          <p:cNvPicPr>
            <a:picLocks noChangeAspect="1"/>
          </p:cNvPicPr>
          <p:nvPr/>
        </p:nvPicPr>
        <p:blipFill>
          <a:blip r:embed="rId3">
            <a:extLst/>
          </a:blip>
          <a:stretch>
            <a:fillRect/>
          </a:stretch>
        </p:blipFill>
        <p:spPr>
          <a:xfrm>
            <a:off x="859911" y="1496900"/>
            <a:ext cx="10472178" cy="298277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9"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5</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Content Placeholder 4"/>
          <p:cNvSpPr txBox="1"/>
          <p:nvPr>
            <p:ph type="body" sz="quarter" idx="4294967295"/>
          </p:nvPr>
        </p:nvSpPr>
        <p:spPr>
          <a:xfrm>
            <a:off x="5952271" y="2999537"/>
            <a:ext cx="5325991" cy="1538393"/>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All models have the same classification accuracy of 83.33%, so any of these is a good choice</a:t>
            </a:r>
          </a:p>
        </p:txBody>
      </p:sp>
      <p:sp>
        <p:nvSpPr>
          <p:cNvPr id="32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Classification Accuracy</a:t>
            </a:r>
          </a:p>
        </p:txBody>
      </p:sp>
      <p:pic>
        <p:nvPicPr>
          <p:cNvPr id="324" name="accuracy.png" descr="accuracy.png"/>
          <p:cNvPicPr>
            <a:picLocks noChangeAspect="1"/>
          </p:cNvPicPr>
          <p:nvPr/>
        </p:nvPicPr>
        <p:blipFill>
          <a:blip r:embed="rId3">
            <a:extLst/>
          </a:blip>
          <a:stretch>
            <a:fillRect/>
          </a:stretch>
        </p:blipFill>
        <p:spPr>
          <a:xfrm>
            <a:off x="834717" y="1401785"/>
            <a:ext cx="4725562" cy="473389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 name="Content Placeholder 4"/>
          <p:cNvSpPr txBox="1"/>
          <p:nvPr>
            <p:ph type="body" sz="quarter" idx="4294967295"/>
          </p:nvPr>
        </p:nvSpPr>
        <p:spPr>
          <a:xfrm>
            <a:off x="6032674" y="2437172"/>
            <a:ext cx="5283532" cy="226981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The confusion matrix is the same for all models</a:t>
            </a:r>
          </a:p>
          <a:p>
            <a:pPr>
              <a:lnSpc>
                <a:spcPct val="100000"/>
              </a:lnSpc>
              <a:spcBef>
                <a:spcPts val="1400"/>
              </a:spcBef>
              <a:defRPr sz="2200">
                <a:solidFill>
                  <a:srgbClr val="292929"/>
                </a:solidFill>
                <a:latin typeface="Abadi"/>
                <a:ea typeface="Abadi"/>
                <a:cs typeface="Abadi"/>
                <a:sym typeface="Abadi"/>
              </a:defRPr>
            </a:pPr>
            <a:r>
              <a:t>The only problem is false positives (3 out of 15, i.e. a false positive rate of 20%)</a:t>
            </a:r>
          </a:p>
        </p:txBody>
      </p:sp>
      <p:sp>
        <p:nvSpPr>
          <p:cNvPr id="32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29" name="confusion.png" descr="confusion.png"/>
          <p:cNvPicPr>
            <a:picLocks noChangeAspect="1"/>
          </p:cNvPicPr>
          <p:nvPr/>
        </p:nvPicPr>
        <p:blipFill>
          <a:blip r:embed="rId3">
            <a:extLst/>
          </a:blip>
          <a:stretch>
            <a:fillRect/>
          </a:stretch>
        </p:blipFill>
        <p:spPr>
          <a:xfrm>
            <a:off x="826053" y="1436257"/>
            <a:ext cx="4975767" cy="427164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2" name="Content Placeholder 3"/>
          <p:cNvSpPr txBox="1"/>
          <p:nvPr>
            <p:ph type="body" idx="4294967295"/>
          </p:nvPr>
        </p:nvSpPr>
        <p:spPr>
          <a:xfrm>
            <a:off x="770010" y="1875053"/>
            <a:ext cx="1065198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Identifying best data sources is crucial to the entire workflow</a:t>
            </a:r>
          </a:p>
          <a:p>
            <a:pPr>
              <a:lnSpc>
                <a:spcPct val="100000"/>
              </a:lnSpc>
              <a:spcBef>
                <a:spcPts val="1400"/>
              </a:spcBef>
              <a:defRPr sz="2200">
                <a:solidFill>
                  <a:srgbClr val="292929"/>
                </a:solidFill>
                <a:latin typeface="Abadi"/>
                <a:ea typeface="Abadi"/>
                <a:cs typeface="Abadi"/>
                <a:sym typeface="Abadi"/>
              </a:defRPr>
            </a:pPr>
            <a:r>
              <a:t>Structuring data in proper format, including feature engineering, enables effective analysis</a:t>
            </a:r>
          </a:p>
          <a:p>
            <a:pPr>
              <a:lnSpc>
                <a:spcPct val="100000"/>
              </a:lnSpc>
              <a:spcBef>
                <a:spcPts val="1400"/>
              </a:spcBef>
              <a:defRPr sz="2200">
                <a:solidFill>
                  <a:srgbClr val="292929"/>
                </a:solidFill>
                <a:latin typeface="Abadi"/>
                <a:ea typeface="Abadi"/>
                <a:cs typeface="Abadi"/>
                <a:sym typeface="Abadi"/>
              </a:defRPr>
            </a:pPr>
            <a:r>
              <a:t>Several channels of analysis are useful: data visualisation, database queries, interactive visualisation (maps and dashboards), and predictive analytics with machine learning</a:t>
            </a:r>
          </a:p>
          <a:p>
            <a:pPr>
              <a:lnSpc>
                <a:spcPct val="100000"/>
              </a:lnSpc>
              <a:spcBef>
                <a:spcPts val="1400"/>
              </a:spcBef>
              <a:defRPr sz="2200">
                <a:solidFill>
                  <a:srgbClr val="292929"/>
                </a:solidFill>
                <a:latin typeface="Abadi"/>
                <a:ea typeface="Abadi"/>
                <a:cs typeface="Abadi"/>
                <a:sym typeface="Abadi"/>
              </a:defRPr>
            </a:pPr>
            <a:r>
              <a:t>If the problem is not complex, several machine learning models may be a viable choice</a:t>
            </a:r>
          </a:p>
          <a:p>
            <a:pPr>
              <a:lnSpc>
                <a:spcPct val="100000"/>
              </a:lnSpc>
              <a:spcBef>
                <a:spcPts val="1400"/>
              </a:spcBef>
              <a:defRPr sz="2200">
                <a:solidFill>
                  <a:srgbClr val="292929"/>
                </a:solidFill>
                <a:latin typeface="Abadi"/>
                <a:ea typeface="Abadi"/>
                <a:cs typeface="Abadi"/>
                <a:sym typeface="Abadi"/>
              </a:defRPr>
            </a:pPr>
            <a:r>
              <a:t>The data science workflow is iterative, with subsequent improvements based on feedback collected at different stages</a:t>
            </a:r>
          </a:p>
        </p:txBody>
      </p:sp>
      <p:sp>
        <p:nvSpPr>
          <p:cNvPr id="33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5" name="Slide Number Placeholder 5"/>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Content Placeholder 3"/>
          <p:cNvSpPr txBox="1"/>
          <p:nvPr>
            <p:ph type="body" idx="4294967295"/>
          </p:nvPr>
        </p:nvSpPr>
        <p:spPr>
          <a:xfrm>
            <a:off x="770010" y="1859521"/>
            <a:ext cx="10515601" cy="4351339"/>
          </a:xfrm>
          <a:prstGeom prst="rect">
            <a:avLst/>
          </a:prstGeom>
        </p:spPr>
        <p:txBody>
          <a:bodyPr>
            <a:normAutofit fontScale="100000" lnSpcReduction="0"/>
          </a:bodyPr>
          <a:lstStyle/>
          <a:p>
            <a:pPr marL="128015" indent="-128015" defTabSz="512063">
              <a:lnSpc>
                <a:spcPct val="100000"/>
              </a:lnSpc>
              <a:spcBef>
                <a:spcPts val="700"/>
              </a:spcBef>
              <a:defRPr sz="1232">
                <a:solidFill>
                  <a:srgbClr val="292929"/>
                </a:solidFill>
                <a:latin typeface="Abadi"/>
                <a:ea typeface="Abadi"/>
                <a:cs typeface="Abadi"/>
                <a:sym typeface="Abadi"/>
              </a:defRPr>
            </a:pPr>
            <a:r>
              <a:t>Include any relevant assets like Python code snippets, SQL queries, charts, Notebook outputs, or data sets that you may have created during this project</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distinct “Launch_Site” from SPACEXTABLE;</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 from SPACEXTABLE where “Launch_Site” like 'CCA%' limit 5;</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sum("PAYLOAD_MASS__KG_") as total_payload_mass from SPACEXTABLE where "Customer" = 'NASA (CRS)’;</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avg("PAYLOAD_MASS__KG_") as average_payload_mass from SPACEXTABLE where "Booster_Version" = 'F9 v1.1’;</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min(Date) as earliest_success_ground_pad from SPACEXTABLE where "Landing_Outcome" = 'Success (ground pad)’;</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distinct “Booster_Version" from SPACEXTABLE where "Landing_Outcome" = 'Success (drone ship)’ and PAYLOAD_MASS__KG_ BETWEEN 4000 and 6000;</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a:t>
            </a:r>
            <a:br/>
            <a:r>
              <a:t>(select count("Mission_Outcome") from SPACEXTABLE where "Mission_Outcome" like 'Success%') as successful_missions,</a:t>
            </a:r>
            <a:br/>
            <a:r>
              <a:t>(select count("Mission_Outcome") from SPACEXTABLE where "Mission_Outcome" like 'Failure%') as unsuccessful_missions;</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“Booster_Version" from SPACEXTABLE where PAYLOAD_MASS__KG_ = (select max(PAYLOAD_MASS__KG_) from SPACEXTABLE);</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substr(Date, 0, 5) as launch_year, substr(Date, 6, 2) as launch_month, “Booster_Version", “Launch_Site", “Landing_Outcome" from SPACEXTABLE where substr(Date, 0, 5) = ‘2015' and "Landing_Outcome" = 'Failure (drone ship)’;</a:t>
            </a:r>
          </a:p>
          <a:p>
            <a:pPr marL="205873" indent="-205873" defTabSz="512063">
              <a:lnSpc>
                <a:spcPct val="100000"/>
              </a:lnSpc>
              <a:spcBef>
                <a:spcPts val="700"/>
              </a:spcBef>
              <a:buFontTx/>
              <a:buAutoNum type="alphaUcPeriod" startAt="1"/>
              <a:defRPr sz="1232">
                <a:solidFill>
                  <a:srgbClr val="292929"/>
                </a:solidFill>
                <a:latin typeface="Abadi"/>
                <a:ea typeface="Abadi"/>
                <a:cs typeface="Abadi"/>
                <a:sym typeface="Abadi"/>
              </a:defRPr>
            </a:pPr>
            <a:r>
              <a:t>select "Landing_Outcome", count(*) as outcome_count from SPACEXTABLE where Date between '2010-06-04' and ‘2017-03-20' group by “Landing_Outcome" order by outcome_count desc;</a:t>
            </a:r>
          </a:p>
        </p:txBody>
      </p:sp>
      <p:sp>
        <p:nvSpPr>
          <p:cNvPr id="33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Appendix</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2" y="2812774"/>
            <a:ext cx="956815" cy="333088"/>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815730" y="1580808"/>
            <a:ext cx="10013378"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539495">
              <a:lnSpc>
                <a:spcPct val="96000"/>
              </a:lnSpc>
              <a:spcBef>
                <a:spcPts val="800"/>
              </a:spcBef>
              <a:defRPr sz="1298">
                <a:solidFill>
                  <a:srgbClr val="0B49CB"/>
                </a:solidFill>
                <a:latin typeface="Abadi"/>
                <a:ea typeface="Abadi"/>
                <a:cs typeface="Abadi"/>
                <a:sym typeface="Abadi"/>
              </a:defRPr>
            </a:pPr>
            <a:r>
              <a:t>Executive Summary</a:t>
            </a:r>
            <a:endParaRPr sz="412">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1298">
                <a:solidFill>
                  <a:srgbClr val="292929"/>
                </a:solidFill>
                <a:latin typeface="Abadi"/>
                <a:ea typeface="Abadi"/>
                <a:cs typeface="Abadi"/>
                <a:sym typeface="Abadi"/>
              </a:defRPr>
            </a:pPr>
            <a:r>
              <a:t>Data collection methodology:</a:t>
            </a:r>
            <a:endParaRPr sz="412">
              <a:solidFill>
                <a:srgbClr val="0070C0"/>
              </a:solidFill>
              <a:latin typeface="IBM Plex Mono Text"/>
              <a:ea typeface="IBM Plex Mono Text"/>
              <a:cs typeface="IBM Plex Mono Text"/>
              <a:sym typeface="IBM Plex Mono Text"/>
            </a:endParaRPr>
          </a:p>
          <a:p>
            <a:pPr lvl="1" marL="404621" indent="-134873" defTabSz="539495">
              <a:lnSpc>
                <a:spcPct val="96000"/>
              </a:lnSpc>
              <a:spcBef>
                <a:spcPts val="800"/>
              </a:spcBef>
              <a:buSzPct val="100000"/>
              <a:buFont typeface="Arial"/>
              <a:buChar char="•"/>
              <a:defRPr sz="1120">
                <a:solidFill>
                  <a:srgbClr val="767171"/>
                </a:solidFill>
                <a:latin typeface="Abadi"/>
                <a:ea typeface="Abadi"/>
                <a:cs typeface="Abadi"/>
                <a:sym typeface="Abadi"/>
              </a:defRPr>
            </a:pPr>
            <a:r>
              <a:t>HTTP request to SpaceX API</a:t>
            </a:r>
            <a:endParaRPr sz="354">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1298">
                <a:solidFill>
                  <a:srgbClr val="292929"/>
                </a:solidFill>
                <a:latin typeface="Abadi"/>
                <a:ea typeface="Abadi"/>
                <a:cs typeface="Abadi"/>
                <a:sym typeface="Abadi"/>
              </a:defRPr>
            </a:pPr>
            <a:r>
              <a:t>Perform data wrangling</a:t>
            </a:r>
            <a:endParaRPr sz="412">
              <a:solidFill>
                <a:srgbClr val="0070C0"/>
              </a:solidFill>
              <a:latin typeface="IBM Plex Mono Text"/>
              <a:ea typeface="IBM Plex Mono Text"/>
              <a:cs typeface="IBM Plex Mono Text"/>
              <a:sym typeface="IBM Plex Mono Text"/>
            </a:endParaRPr>
          </a:p>
          <a:p>
            <a:pPr lvl="1" marL="404621" indent="-134873" defTabSz="539495">
              <a:lnSpc>
                <a:spcPct val="96000"/>
              </a:lnSpc>
              <a:spcBef>
                <a:spcPts val="800"/>
              </a:spcBef>
              <a:buSzPct val="100000"/>
              <a:buFont typeface="Arial"/>
              <a:buChar char="•"/>
              <a:defRPr sz="1120">
                <a:solidFill>
                  <a:srgbClr val="767171"/>
                </a:solidFill>
                <a:latin typeface="Abadi"/>
                <a:ea typeface="Abadi"/>
                <a:cs typeface="Abadi"/>
                <a:sym typeface="Abadi"/>
              </a:defRPr>
            </a:pPr>
            <a:r>
              <a:t>Convert launch outcomes from string to binary representation (1 for success, 0 for failure)</a:t>
            </a:r>
          </a:p>
          <a:p>
            <a:pPr lvl="1" marL="404621" indent="-134873" defTabSz="539495">
              <a:lnSpc>
                <a:spcPct val="96000"/>
              </a:lnSpc>
              <a:spcBef>
                <a:spcPts val="800"/>
              </a:spcBef>
              <a:buSzPct val="100000"/>
              <a:buFont typeface="Arial"/>
              <a:buChar char="•"/>
              <a:defRPr sz="1120">
                <a:solidFill>
                  <a:srgbClr val="767171"/>
                </a:solidFill>
                <a:latin typeface="Abadi"/>
                <a:ea typeface="Abadi"/>
                <a:cs typeface="Abadi"/>
                <a:sym typeface="Abadi"/>
              </a:defRPr>
            </a:pPr>
            <a:r>
              <a:t>Impute missing payload mass values with the mean</a:t>
            </a:r>
            <a:endParaRPr sz="354">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1298">
                <a:solidFill>
                  <a:srgbClr val="292929"/>
                </a:solidFill>
                <a:latin typeface="Abadi"/>
                <a:ea typeface="Abadi"/>
                <a:cs typeface="Abadi"/>
                <a:sym typeface="Abadi"/>
              </a:defRPr>
            </a:pPr>
            <a:r>
              <a:t>Perform exploratory data analysis (EDA) using visualisation and SQL</a:t>
            </a:r>
            <a:endParaRPr sz="412">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1298">
                <a:solidFill>
                  <a:srgbClr val="292929"/>
                </a:solidFill>
                <a:latin typeface="Abadi"/>
                <a:ea typeface="Abadi"/>
                <a:cs typeface="Abadi"/>
                <a:sym typeface="Abadi"/>
              </a:defRPr>
            </a:pPr>
            <a:r>
              <a:t>Perform interactive visual analytics using Folium and Plotly Dash</a:t>
            </a:r>
            <a:endParaRPr sz="412">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1298">
                <a:solidFill>
                  <a:srgbClr val="292929"/>
                </a:solidFill>
                <a:latin typeface="Abadi"/>
                <a:ea typeface="Abadi"/>
                <a:cs typeface="Abadi"/>
                <a:sym typeface="Abadi"/>
              </a:defRPr>
            </a:pPr>
            <a:r>
              <a:t>Perform predictive analysis using classification models</a:t>
            </a:r>
            <a:endParaRPr sz="412">
              <a:solidFill>
                <a:srgbClr val="0070C0"/>
              </a:solidFill>
              <a:latin typeface="IBM Plex Mono Text"/>
              <a:ea typeface="IBM Plex Mono Text"/>
              <a:cs typeface="IBM Plex Mono Text"/>
              <a:sym typeface="IBM Plex Mono Text"/>
            </a:endParaRPr>
          </a:p>
          <a:p>
            <a:pPr lvl="1" marL="404621" indent="-134873" defTabSz="539495">
              <a:lnSpc>
                <a:spcPct val="96000"/>
              </a:lnSpc>
              <a:spcBef>
                <a:spcPts val="800"/>
              </a:spcBef>
              <a:buSzPct val="100000"/>
              <a:buFont typeface="Arial"/>
              <a:buChar char="•"/>
              <a:defRPr sz="1120">
                <a:solidFill>
                  <a:srgbClr val="767171"/>
                </a:solidFill>
                <a:latin typeface="Abadi"/>
                <a:ea typeface="Abadi"/>
                <a:cs typeface="Abadi"/>
                <a:sym typeface="Abadi"/>
              </a:defRPr>
            </a:pPr>
            <a:r>
              <a:t>Using the Scikit-Learn library, we standardise the data; split the dataset into training and test sets; perform GridSearch to find the best set of hyper-parameters, then train the classifier; evaluate the model’s performance as training and test accuracy; repeat for different classification models and compare performance</a:t>
            </a:r>
            <a:endParaRPr sz="354">
              <a:solidFill>
                <a:srgbClr val="0070C0"/>
              </a:solidFill>
              <a:latin typeface="IBM Plex Mono Text"/>
              <a:ea typeface="IBM Plex Mono Text"/>
              <a:cs typeface="IBM Plex Mono Text"/>
              <a:sym typeface="IBM Plex Mono Text"/>
            </a:endParaRPr>
          </a:p>
          <a:p>
            <a:pPr marL="134873" indent="-134873" defTabSz="539495">
              <a:lnSpc>
                <a:spcPct val="96000"/>
              </a:lnSpc>
              <a:spcBef>
                <a:spcPts val="800"/>
              </a:spcBef>
              <a:buSzPct val="100000"/>
              <a:buFont typeface="Arial"/>
              <a:buChar char="•"/>
              <a:defRPr sz="5192">
                <a:solidFill>
                  <a:srgbClr val="292929"/>
                </a:solidFill>
                <a:latin typeface="Abadi"/>
                <a:ea typeface="Abadi"/>
                <a:cs typeface="Abadi"/>
                <a:sym typeface="Abadi"/>
              </a:defRPr>
            </a:pPr>
          </a:p>
          <a:p>
            <a:pPr marL="134873" indent="-134873" defTabSz="539495">
              <a:lnSpc>
                <a:spcPct val="80000"/>
              </a:lnSpc>
              <a:spcBef>
                <a:spcPts val="800"/>
              </a:spcBef>
              <a:buSzPct val="100000"/>
              <a:buFont typeface="Arial"/>
              <a:buChar char="•"/>
              <a:defRPr sz="1298">
                <a:solidFill>
                  <a:srgbClr val="292929"/>
                </a:solidFill>
                <a:latin typeface="Abadi"/>
                <a:ea typeface="Abadi"/>
                <a:cs typeface="Abadi"/>
                <a:sym typeface="Abadi"/>
              </a:defRPr>
            </a:pPr>
          </a:p>
          <a:p>
            <a:pPr marL="134873" indent="-134873" defTabSz="539495">
              <a:lnSpc>
                <a:spcPct val="80000"/>
              </a:lnSpc>
              <a:spcBef>
                <a:spcPts val="800"/>
              </a:spcBef>
              <a:buSzPct val="100000"/>
              <a:buFont typeface="Arial"/>
              <a:buChar char="•"/>
              <a:defRPr sz="1298">
                <a:solidFill>
                  <a:srgbClr val="292929"/>
                </a:solidFill>
                <a:latin typeface="Abadi"/>
                <a:ea typeface="Abadi"/>
                <a:cs typeface="Abadi"/>
                <a:sym typeface="Abadi"/>
              </a:defRPr>
            </a:pPr>
          </a:p>
          <a:p>
            <a:pPr marL="134873" indent="-134873" defTabSz="539495">
              <a:lnSpc>
                <a:spcPct val="80000"/>
              </a:lnSpc>
              <a:spcBef>
                <a:spcPts val="800"/>
              </a:spcBef>
              <a:buSzPct val="100000"/>
              <a:buFont typeface="Arial"/>
              <a:buChar char="•"/>
              <a:defRPr sz="1298">
                <a:solidFill>
                  <a:srgbClr val="292929"/>
                </a:solidFill>
                <a:latin typeface="Abadi"/>
                <a:ea typeface="Abadi"/>
                <a:cs typeface="Abadi"/>
                <a:sym typeface="Abadi"/>
              </a:defRPr>
            </a:pPr>
          </a:p>
        </p:txBody>
      </p:sp>
      <p:sp>
        <p:nvSpPr>
          <p:cNvPr id="14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401862"/>
            <a:ext cx="10515601" cy="3342851"/>
          </a:xfrm>
          <a:prstGeom prst="rect">
            <a:avLst/>
          </a:prstGeom>
        </p:spPr>
        <p:txBody>
          <a:bodyPr>
            <a:normAutofit fontScale="100000" lnSpcReduction="0"/>
          </a:bodyPr>
          <a:lstStyle/>
          <a:p>
            <a:pPr marL="210311" indent="-210311" defTabSz="841247">
              <a:lnSpc>
                <a:spcPct val="100000"/>
              </a:lnSpc>
              <a:spcBef>
                <a:spcPts val="1200"/>
              </a:spcBef>
              <a:defRPr sz="2024">
                <a:solidFill>
                  <a:srgbClr val="292929"/>
                </a:solidFill>
                <a:latin typeface="Abadi"/>
                <a:ea typeface="Abadi"/>
                <a:cs typeface="Abadi"/>
                <a:sym typeface="Abadi"/>
              </a:defRPr>
            </a:pPr>
            <a:r>
              <a:t>The datasets are collected via web requests to the SpaceX API.</a:t>
            </a:r>
          </a:p>
          <a:p>
            <a:pPr marL="210311" indent="-210311" defTabSz="841247">
              <a:lnSpc>
                <a:spcPct val="100000"/>
              </a:lnSpc>
              <a:spcBef>
                <a:spcPts val="1200"/>
              </a:spcBef>
              <a:defRPr sz="2024">
                <a:solidFill>
                  <a:srgbClr val="292929"/>
                </a:solidFill>
                <a:latin typeface="Abadi"/>
                <a:ea typeface="Abadi"/>
                <a:cs typeface="Abadi"/>
                <a:sym typeface="Abadi"/>
              </a:defRPr>
            </a:pPr>
            <a:r>
              <a:t>Data collection process:</a:t>
            </a:r>
          </a:p>
          <a:p>
            <a:pPr lvl="1" marL="602257" indent="-181633" defTabSz="841247">
              <a:lnSpc>
                <a:spcPct val="100000"/>
              </a:lnSpc>
              <a:spcBef>
                <a:spcPts val="1200"/>
              </a:spcBef>
              <a:buClr>
                <a:srgbClr val="B1B1B1"/>
              </a:buClr>
              <a:defRPr sz="1748">
                <a:solidFill>
                  <a:srgbClr val="535353"/>
                </a:solidFill>
                <a:latin typeface="Abadi"/>
                <a:ea typeface="Abadi"/>
                <a:cs typeface="Abadi"/>
                <a:sym typeface="Abadi"/>
              </a:defRPr>
            </a:pPr>
            <a:r>
              <a:t>Define business problem: predicting launch outcome</a:t>
            </a:r>
          </a:p>
          <a:p>
            <a:pPr lvl="1" marL="602257" indent="-181633" defTabSz="841247">
              <a:lnSpc>
                <a:spcPct val="100000"/>
              </a:lnSpc>
              <a:spcBef>
                <a:spcPts val="1200"/>
              </a:spcBef>
              <a:buClr>
                <a:srgbClr val="B1B1B1"/>
              </a:buClr>
              <a:defRPr sz="1748">
                <a:solidFill>
                  <a:srgbClr val="535353"/>
                </a:solidFill>
                <a:latin typeface="Abadi"/>
                <a:ea typeface="Abadi"/>
                <a:cs typeface="Abadi"/>
                <a:sym typeface="Abadi"/>
              </a:defRPr>
            </a:pPr>
            <a:r>
              <a:t>Identify data requirements: booster name, launch site name and location, payload mass and orbit type, core related data, and launch outcome</a:t>
            </a:r>
          </a:p>
          <a:p>
            <a:pPr lvl="1" marL="602257" indent="-181633" defTabSz="841247">
              <a:lnSpc>
                <a:spcPct val="100000"/>
              </a:lnSpc>
              <a:spcBef>
                <a:spcPts val="1200"/>
              </a:spcBef>
              <a:buClr>
                <a:srgbClr val="B1B1B1"/>
              </a:buClr>
              <a:defRPr sz="1748">
                <a:solidFill>
                  <a:srgbClr val="535353"/>
                </a:solidFill>
                <a:latin typeface="Abadi"/>
                <a:ea typeface="Abadi"/>
                <a:cs typeface="Abadi"/>
                <a:sym typeface="Abadi"/>
              </a:defRPr>
            </a:pPr>
            <a:r>
              <a:t>Choose data collection method: SpaceX API</a:t>
            </a:r>
          </a:p>
          <a:p>
            <a:pPr lvl="1" marL="602257" indent="-181633" defTabSz="841247">
              <a:lnSpc>
                <a:spcPct val="100000"/>
              </a:lnSpc>
              <a:spcBef>
                <a:spcPts val="1200"/>
              </a:spcBef>
              <a:buClr>
                <a:srgbClr val="B1B1B1"/>
              </a:buClr>
              <a:defRPr sz="1748">
                <a:solidFill>
                  <a:srgbClr val="535353"/>
                </a:solidFill>
                <a:latin typeface="Abadi"/>
                <a:ea typeface="Abadi"/>
                <a:cs typeface="Abadi"/>
                <a:sym typeface="Abadi"/>
              </a:defRPr>
            </a:pPr>
            <a:r>
              <a:t>Collect data from SpaceX API</a:t>
            </a:r>
          </a:p>
          <a:p>
            <a:pPr lvl="1" marL="602257" indent="-181633" defTabSz="841247">
              <a:lnSpc>
                <a:spcPct val="100000"/>
              </a:lnSpc>
              <a:spcBef>
                <a:spcPts val="1200"/>
              </a:spcBef>
              <a:buClr>
                <a:srgbClr val="B1B1B1"/>
              </a:buClr>
              <a:defRPr sz="1748">
                <a:solidFill>
                  <a:srgbClr val="535353"/>
                </a:solidFill>
                <a:latin typeface="Abadi"/>
                <a:ea typeface="Abadi"/>
                <a:cs typeface="Abadi"/>
                <a:sym typeface="Abadi"/>
              </a:defRPr>
            </a:pPr>
            <a:r>
              <a:t>Validate data: check completeness and accuracy</a:t>
            </a:r>
          </a:p>
        </p:txBody>
      </p:sp>
      <p:sp>
        <p:nvSpPr>
          <p:cNvPr id="15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pic>
        <p:nvPicPr>
          <p:cNvPr id="151" name="ds-capstone-data-collection.jpg" descr="ds-capstone-data-collection.jpg"/>
          <p:cNvPicPr>
            <a:picLocks noChangeAspect="1"/>
          </p:cNvPicPr>
          <p:nvPr/>
        </p:nvPicPr>
        <p:blipFill>
          <a:blip r:embed="rId3">
            <a:extLst/>
          </a:blip>
          <a:stretch>
            <a:fillRect/>
          </a:stretch>
        </p:blipFill>
        <p:spPr>
          <a:xfrm>
            <a:off x="1299084" y="4882308"/>
            <a:ext cx="9593832" cy="136472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ext Placeholder 2"/>
          <p:cNvSpPr txBox="1"/>
          <p:nvPr/>
        </p:nvSpPr>
        <p:spPr>
          <a:xfrm>
            <a:off x="866458" y="1800225"/>
            <a:ext cx="10424160" cy="168068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94310" indent="-194310" defTabSz="777240">
              <a:spcBef>
                <a:spcPts val="1100"/>
              </a:spcBef>
              <a:buSzPct val="100000"/>
              <a:buFont typeface="Arial"/>
              <a:buChar char="•"/>
              <a:defRPr sz="1870">
                <a:solidFill>
                  <a:srgbClr val="292929"/>
                </a:solidFill>
                <a:latin typeface="Abadi"/>
                <a:ea typeface="Abadi"/>
                <a:cs typeface="Abadi"/>
                <a:sym typeface="Abadi"/>
              </a:defRPr>
            </a:pPr>
            <a:r>
              <a:t>Call the SpaceX API: retrieve launches, then for each launch retrieve rocket, launchpad, payload, and core data; extract relevant data from JSON responses and create a Pandas Dataframe</a:t>
            </a:r>
            <a:endParaRPr sz="2380"/>
          </a:p>
          <a:p>
            <a:pPr marL="194310" indent="-194310" defTabSz="777240">
              <a:spcBef>
                <a:spcPts val="1100"/>
              </a:spcBef>
              <a:buSzPct val="100000"/>
              <a:buFont typeface="Arial"/>
              <a:buChar char="•"/>
              <a:defRPr sz="1870">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https://github.com/k33rs/data-science-capstone/blob/main/1-data/spacex-data-collection-api-v2.ipynb</a:t>
            </a:r>
          </a:p>
        </p:txBody>
      </p:sp>
      <p:sp>
        <p:nvSpPr>
          <p:cNvPr id="15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6" name="ds-capstone-data-collection-api.jpg" descr="ds-capstone-data-collection-api.jpg"/>
          <p:cNvPicPr>
            <a:picLocks noChangeAspect="1"/>
          </p:cNvPicPr>
          <p:nvPr/>
        </p:nvPicPr>
        <p:blipFill>
          <a:blip r:embed="rId4">
            <a:extLst/>
          </a:blip>
          <a:stretch>
            <a:fillRect/>
          </a:stretch>
        </p:blipFill>
        <p:spPr>
          <a:xfrm>
            <a:off x="1762261" y="3621371"/>
            <a:ext cx="8531100" cy="26692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Text Placeholder 2"/>
          <p:cNvSpPr txBox="1"/>
          <p:nvPr>
            <p:ph type="body" sz="half" idx="4294967295"/>
          </p:nvPr>
        </p:nvSpPr>
        <p:spPr>
          <a:xfrm>
            <a:off x="922411" y="1792288"/>
            <a:ext cx="10347178" cy="25994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Fetch the HTML list of Falcon 9 launches (</a:t>
            </a:r>
            <a:r>
              <a:rPr u="sng">
                <a:solidFill>
                  <a:srgbClr val="0563C1"/>
                </a:solidFill>
                <a:uFill>
                  <a:solidFill>
                    <a:srgbClr val="0563C1"/>
                  </a:solidFill>
                </a:uFill>
                <a:hlinkClick r:id="rId3" invalidUrl="" action="" tgtFrame="" tooltip="" history="1" highlightClick="0" endSnd="0"/>
              </a:rPr>
              <a:t>https://en.wikipedia.org/w/index.php?title=List_of_Falcon_9_and_Falcon_Heavy_launches&amp;oldid=1027686922</a:t>
            </a:r>
            <a:r>
              <a:t>); parse HTML content with BeautifulSoup; extract column names from table header; read table data and populate Pandas Dataframe</a:t>
            </a:r>
          </a:p>
          <a:p>
            <a:pPr>
              <a:lnSpc>
                <a:spcPct val="100000"/>
              </a:lnSpc>
              <a:spcBef>
                <a:spcPts val="1400"/>
              </a:spcBef>
              <a:defRPr sz="2200">
                <a:solidFill>
                  <a:srgbClr val="292929"/>
                </a:solidFill>
                <a:latin typeface="Abadi"/>
                <a:ea typeface="Abadi"/>
                <a:cs typeface="Abadi"/>
                <a:sym typeface="Abadi"/>
              </a:defRPr>
            </a:pPr>
            <a:r>
              <a:rPr u="sng">
                <a:solidFill>
                  <a:srgbClr val="0563C1"/>
                </a:solidFill>
                <a:uFill>
                  <a:solidFill>
                    <a:srgbClr val="0563C1"/>
                  </a:solidFill>
                </a:uFill>
                <a:hlinkClick r:id="rId4" invalidUrl="" action="" tgtFrame="" tooltip="" history="1" highlightClick="0" endSnd="0"/>
              </a:rPr>
              <a:t>https://github.com/k33rs/data-science-capstone/blob/main/1-data/spacex-webscraping.ipynb</a:t>
            </a:r>
          </a:p>
        </p:txBody>
      </p:sp>
      <p:sp>
        <p:nvSpPr>
          <p:cNvPr id="160" name="Title 1"/>
          <p:cNvSpPr txBox="1"/>
          <p:nvPr/>
        </p:nvSpPr>
        <p:spPr>
          <a:xfrm>
            <a:off x="968131" y="6910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pic>
        <p:nvPicPr>
          <p:cNvPr id="161" name="data-collection-scraping.jpg" descr="data-collection-scraping.jpg"/>
          <p:cNvPicPr>
            <a:picLocks noChangeAspect="1"/>
          </p:cNvPicPr>
          <p:nvPr/>
        </p:nvPicPr>
        <p:blipFill>
          <a:blip r:embed="rId5">
            <a:extLst/>
          </a:blip>
          <a:stretch>
            <a:fillRect/>
          </a:stretch>
        </p:blipFill>
        <p:spPr>
          <a:xfrm>
            <a:off x="1378802" y="4685777"/>
            <a:ext cx="9602818" cy="64574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